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3"/>
  </p:notesMasterIdLst>
  <p:sldIdLst>
    <p:sldId id="256" r:id="rId2"/>
    <p:sldId id="257" r:id="rId3"/>
    <p:sldId id="289" r:id="rId4"/>
    <p:sldId id="260" r:id="rId5"/>
    <p:sldId id="316" r:id="rId6"/>
    <p:sldId id="288" r:id="rId7"/>
    <p:sldId id="287" r:id="rId8"/>
    <p:sldId id="262" r:id="rId9"/>
    <p:sldId id="317" r:id="rId10"/>
    <p:sldId id="263" r:id="rId11"/>
    <p:sldId id="318" r:id="rId12"/>
    <p:sldId id="290" r:id="rId13"/>
    <p:sldId id="264" r:id="rId14"/>
    <p:sldId id="265" r:id="rId15"/>
    <p:sldId id="267" r:id="rId16"/>
    <p:sldId id="268" r:id="rId17"/>
    <p:sldId id="270" r:id="rId18"/>
    <p:sldId id="269" r:id="rId19"/>
    <p:sldId id="271" r:id="rId20"/>
    <p:sldId id="272" r:id="rId21"/>
    <p:sldId id="273" r:id="rId22"/>
    <p:sldId id="274" r:id="rId23"/>
    <p:sldId id="276" r:id="rId24"/>
    <p:sldId id="277" r:id="rId25"/>
    <p:sldId id="278" r:id="rId26"/>
    <p:sldId id="280" r:id="rId27"/>
    <p:sldId id="281" r:id="rId28"/>
    <p:sldId id="282" r:id="rId29"/>
    <p:sldId id="283" r:id="rId30"/>
    <p:sldId id="284" r:id="rId31"/>
    <p:sldId id="291" r:id="rId32"/>
    <p:sldId id="292" r:id="rId33"/>
    <p:sldId id="319" r:id="rId34"/>
    <p:sldId id="293" r:id="rId35"/>
    <p:sldId id="320" r:id="rId36"/>
    <p:sldId id="294" r:id="rId37"/>
    <p:sldId id="321" r:id="rId38"/>
    <p:sldId id="295" r:id="rId39"/>
    <p:sldId id="296" r:id="rId40"/>
    <p:sldId id="297" r:id="rId41"/>
    <p:sldId id="298" r:id="rId42"/>
    <p:sldId id="299" r:id="rId43"/>
    <p:sldId id="322" r:id="rId44"/>
    <p:sldId id="300" r:id="rId45"/>
    <p:sldId id="301" r:id="rId46"/>
    <p:sldId id="302" r:id="rId47"/>
    <p:sldId id="303" r:id="rId48"/>
    <p:sldId id="304" r:id="rId49"/>
    <p:sldId id="305" r:id="rId50"/>
    <p:sldId id="306" r:id="rId51"/>
    <p:sldId id="308" r:id="rId52"/>
    <p:sldId id="323" r:id="rId53"/>
    <p:sldId id="310" r:id="rId54"/>
    <p:sldId id="324" r:id="rId55"/>
    <p:sldId id="311" r:id="rId56"/>
    <p:sldId id="313" r:id="rId57"/>
    <p:sldId id="314" r:id="rId58"/>
    <p:sldId id="325" r:id="rId59"/>
    <p:sldId id="315" r:id="rId60"/>
    <p:sldId id="327" r:id="rId61"/>
    <p:sldId id="328"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0" d="100"/>
          <a:sy n="60" d="100"/>
        </p:scale>
        <p:origin x="-145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186369-8B98-4912-B520-2D93011DCFCE}" type="datetimeFigureOut">
              <a:rPr lang="en-US" smtClean="0"/>
              <a:pPr/>
              <a:t>7/1/2025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9BB4DC-3E76-4AA4-B556-B9CB9D3D31B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89BB4DC-3E76-4AA4-B556-B9CB9D3D31BF}" type="slidenum">
              <a:rPr lang="en-US" smtClean="0"/>
              <a:pPr/>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89BB4DC-3E76-4AA4-B556-B9CB9D3D31BF}"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363280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1722700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1314744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3030469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1491272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324296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7/1/2025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244968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7/1/2025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481100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383814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2088176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94656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34390064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0"/>
            <a:ext cx="7772400" cy="1470025"/>
          </a:xfrm>
        </p:spPr>
        <p:txBody>
          <a:bodyPr>
            <a:normAutofit/>
          </a:bodyPr>
          <a:lstStyle/>
          <a:p>
            <a:pPr algn="ctr"/>
            <a:r>
              <a:rPr lang="en-IN" sz="4800" b="1" i="1" dirty="0" smtClean="0">
                <a:solidFill>
                  <a:srgbClr val="C00000"/>
                </a:solidFill>
                <a:latin typeface="Algerian" pitchFamily="82" charset="0"/>
              </a:rPr>
              <a:t>BIRNAVIRIDAE </a:t>
            </a:r>
            <a:endParaRPr lang="en-IN" sz="4800" b="1" i="1" dirty="0">
              <a:solidFill>
                <a:srgbClr val="C00000"/>
              </a:solidFill>
              <a:latin typeface="Algerian" pitchFamily="82" charset="0"/>
            </a:endParaRPr>
          </a:p>
        </p:txBody>
      </p:sp>
      <p:sp>
        <p:nvSpPr>
          <p:cNvPr id="4" name="Subtitle 3"/>
          <p:cNvSpPr>
            <a:spLocks noGrp="1"/>
          </p:cNvSpPr>
          <p:nvPr>
            <p:ph type="subTitle" idx="1"/>
          </p:nvPr>
        </p:nvSpPr>
        <p:spPr>
          <a:xfrm>
            <a:off x="1524000" y="2133600"/>
            <a:ext cx="6400800" cy="1752600"/>
          </a:xfrm>
          <a:ln>
            <a:solidFill>
              <a:schemeClr val="tx1"/>
            </a:solidFill>
          </a:ln>
        </p:spPr>
        <p:txBody>
          <a:bodyPr>
            <a:noAutofit/>
          </a:bodyPr>
          <a:lstStyle/>
          <a:p>
            <a:pPr>
              <a:buFont typeface="Arial" panose="020B0604020202020204" pitchFamily="34" charset="0"/>
              <a:buChar char="•"/>
            </a:pPr>
            <a:r>
              <a:rPr lang="en-IN" sz="2400" b="1" dirty="0" smtClean="0">
                <a:solidFill>
                  <a:srgbClr val="00B050"/>
                </a:solidFill>
                <a:latin typeface="Arial" panose="020B0604020202020204" pitchFamily="34" charset="0"/>
                <a:cs typeface="Arial" panose="020B0604020202020204" pitchFamily="34" charset="0"/>
              </a:rPr>
              <a:t>Double stranded linear RNA genomes in two components (</a:t>
            </a:r>
            <a:r>
              <a:rPr lang="en-IN" sz="2400" b="1" i="1" dirty="0" smtClean="0">
                <a:solidFill>
                  <a:srgbClr val="00B050"/>
                </a:solidFill>
                <a:latin typeface="Arial" panose="020B0604020202020204" pitchFamily="34" charset="0"/>
                <a:cs typeface="Arial" panose="020B0604020202020204" pitchFamily="34" charset="0"/>
              </a:rPr>
              <a:t>bi-RNA-vir</a:t>
            </a:r>
            <a:r>
              <a:rPr lang="en-IN" sz="2400" b="1" dirty="0" smtClean="0">
                <a:solidFill>
                  <a:srgbClr val="00B050"/>
                </a:solidFill>
                <a:latin typeface="Arial" panose="020B0604020202020204" pitchFamily="34" charset="0"/>
                <a:cs typeface="Arial" panose="020B0604020202020204" pitchFamily="34" charset="0"/>
              </a:rPr>
              <a:t>uses).</a:t>
            </a:r>
          </a:p>
          <a:p>
            <a:pPr>
              <a:buFont typeface="Arial" panose="020B0604020202020204" pitchFamily="34" charset="0"/>
              <a:buChar char="•"/>
            </a:pPr>
            <a:r>
              <a:rPr lang="en-IN" sz="2400" b="1" dirty="0" smtClean="0">
                <a:solidFill>
                  <a:srgbClr val="00B050"/>
                </a:solidFill>
                <a:latin typeface="Arial" panose="020B0604020202020204" pitchFamily="34" charset="0"/>
                <a:cs typeface="Arial" panose="020B0604020202020204" pitchFamily="34" charset="0"/>
              </a:rPr>
              <a:t>Baltimore group III viruses</a:t>
            </a:r>
          </a:p>
          <a:p>
            <a:pPr>
              <a:buFont typeface="Arial" panose="020B0604020202020204" pitchFamily="34" charset="0"/>
              <a:buChar char="•"/>
            </a:pPr>
            <a:r>
              <a:rPr lang="en-IN" sz="2400" b="1" dirty="0" smtClean="0">
                <a:solidFill>
                  <a:srgbClr val="00B050"/>
                </a:solidFill>
                <a:latin typeface="Arial" panose="020B0604020202020204" pitchFamily="34" charset="0"/>
                <a:cs typeface="Arial" panose="020B0604020202020204" pitchFamily="34" charset="0"/>
              </a:rPr>
              <a:t>Infectious </a:t>
            </a:r>
            <a:r>
              <a:rPr lang="en-IN" sz="2400" b="1" dirty="0" err="1" smtClean="0">
                <a:solidFill>
                  <a:srgbClr val="00B050"/>
                </a:solidFill>
                <a:latin typeface="Arial" panose="020B0604020202020204" pitchFamily="34" charset="0"/>
                <a:cs typeface="Arial" panose="020B0604020202020204" pitchFamily="34" charset="0"/>
              </a:rPr>
              <a:t>bursal</a:t>
            </a:r>
            <a:r>
              <a:rPr lang="en-IN" sz="2400" b="1" dirty="0" smtClean="0">
                <a:solidFill>
                  <a:srgbClr val="00B050"/>
                </a:solidFill>
                <a:latin typeface="Arial" panose="020B0604020202020204" pitchFamily="34" charset="0"/>
                <a:cs typeface="Arial" panose="020B0604020202020204" pitchFamily="34" charset="0"/>
              </a:rPr>
              <a:t> disease (IBD) virus is the only significant veterinary pathogen</a:t>
            </a:r>
          </a:p>
          <a:p>
            <a:endParaRPr lang="en-IN" sz="2400" b="1" dirty="0">
              <a:solidFill>
                <a:schemeClr val="tx1"/>
              </a:solidFill>
              <a:latin typeface="Arial" pitchFamily="34" charset="0"/>
              <a:cs typeface="Arial" pitchFamily="34" charset="0"/>
            </a:endParaRPr>
          </a:p>
        </p:txBody>
      </p:sp>
    </p:spTree>
    <p:extLst>
      <p:ext uri="{BB962C8B-B14F-4D97-AF65-F5344CB8AC3E}">
        <p14:creationId xmlns="" xmlns:p14="http://schemas.microsoft.com/office/powerpoint/2010/main" val="3652856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solidFill>
                  <a:srgbClr val="FF0000"/>
                </a:solidFill>
                <a:latin typeface="Arial" pitchFamily="34" charset="0"/>
                <a:cs typeface="Arial" pitchFamily="34" charset="0"/>
              </a:rPr>
              <a:t>Infectious Bursal disease (IBD)</a:t>
            </a:r>
            <a:endParaRPr lang="en-IN" sz="3200" b="1"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152400" y="1600200"/>
            <a:ext cx="8991600" cy="4525963"/>
          </a:xfrm>
        </p:spPr>
        <p:txBody>
          <a:bodyPr>
            <a:noAutofit/>
          </a:bodyPr>
          <a:lstStyle/>
          <a:p>
            <a:pPr>
              <a:lnSpc>
                <a:spcPct val="110000"/>
              </a:lnSpc>
              <a:buFont typeface="Arial" panose="020B0604020202020204" pitchFamily="34" charset="0"/>
              <a:buChar char="•"/>
            </a:pPr>
            <a:r>
              <a:rPr lang="en-IN" sz="2400" b="1" dirty="0" err="1" smtClean="0">
                <a:latin typeface="Arial" panose="020B0604020202020204" pitchFamily="34" charset="0"/>
                <a:cs typeface="Arial" panose="020B0604020202020204" pitchFamily="34" charset="0"/>
              </a:rPr>
              <a:t>Gumboro</a:t>
            </a:r>
            <a:r>
              <a:rPr lang="en-IN" sz="2400" b="1" dirty="0" smtClean="0">
                <a:latin typeface="Arial" panose="020B0604020202020204" pitchFamily="34" charset="0"/>
                <a:cs typeface="Arial" panose="020B0604020202020204" pitchFamily="34" charset="0"/>
              </a:rPr>
              <a:t> disease</a:t>
            </a:r>
            <a:r>
              <a:rPr lang="en-IN" sz="2400" b="0" dirty="0" smtClean="0">
                <a:latin typeface="Arial" panose="020B0604020202020204" pitchFamily="34" charset="0"/>
                <a:cs typeface="Arial" panose="020B0604020202020204" pitchFamily="34" charset="0"/>
              </a:rPr>
              <a:t> /</a:t>
            </a:r>
            <a:r>
              <a:rPr lang="en-IN" sz="2400" b="0" dirty="0">
                <a:latin typeface="Arial" panose="020B0604020202020204" pitchFamily="34" charset="0"/>
                <a:cs typeface="Arial" panose="020B0604020202020204" pitchFamily="34" charset="0"/>
              </a:rPr>
              <a:t> Infectious Bursitis and Infectious Avian </a:t>
            </a:r>
            <a:r>
              <a:rPr lang="en-IN" sz="2400" b="0" dirty="0" err="1">
                <a:latin typeface="Arial" panose="020B0604020202020204" pitchFamily="34" charset="0"/>
                <a:cs typeface="Arial" panose="020B0604020202020204" pitchFamily="34" charset="0"/>
              </a:rPr>
              <a:t>Nephrosis</a:t>
            </a:r>
            <a:r>
              <a:rPr lang="en-IN" sz="2400" b="0" dirty="0">
                <a:latin typeface="Arial" panose="020B0604020202020204" pitchFamily="34" charset="0"/>
                <a:cs typeface="Arial" panose="020B0604020202020204" pitchFamily="34" charset="0"/>
              </a:rPr>
              <a:t> </a:t>
            </a:r>
            <a:endParaRPr lang="en-IN" sz="2400" b="0" dirty="0" smtClean="0">
              <a:latin typeface="Arial" panose="020B0604020202020204" pitchFamily="34" charset="0"/>
              <a:cs typeface="Arial" panose="020B0604020202020204" pitchFamily="34" charset="0"/>
            </a:endParaRPr>
          </a:p>
          <a:p>
            <a:pPr>
              <a:lnSpc>
                <a:spcPct val="110000"/>
              </a:lnSpc>
            </a:pPr>
            <a:r>
              <a:rPr lang="en-IN" sz="2400" dirty="0" smtClean="0">
                <a:latin typeface="Arial" pitchFamily="34" charset="0"/>
                <a:cs typeface="Arial" pitchFamily="34" charset="0"/>
              </a:rPr>
              <a:t>Infectious </a:t>
            </a:r>
            <a:r>
              <a:rPr lang="en-IN" sz="2400" dirty="0" err="1" smtClean="0">
                <a:latin typeface="Arial" pitchFamily="34" charset="0"/>
                <a:cs typeface="Arial" pitchFamily="34" charset="0"/>
              </a:rPr>
              <a:t>bursal</a:t>
            </a:r>
            <a:r>
              <a:rPr lang="en-IN" sz="2400" dirty="0" smtClean="0">
                <a:latin typeface="Arial" pitchFamily="34" charset="0"/>
                <a:cs typeface="Arial" pitchFamily="34" charset="0"/>
              </a:rPr>
              <a:t> disease was first recognized in 1962 in an outbreak in </a:t>
            </a:r>
            <a:r>
              <a:rPr lang="en-IN" sz="2400" dirty="0" err="1" smtClean="0">
                <a:latin typeface="Arial" pitchFamily="34" charset="0"/>
                <a:cs typeface="Arial" pitchFamily="34" charset="0"/>
              </a:rPr>
              <a:t>Gumboro</a:t>
            </a:r>
            <a:r>
              <a:rPr lang="en-IN" sz="2400" dirty="0" smtClean="0">
                <a:latin typeface="Arial" pitchFamily="34" charset="0"/>
                <a:cs typeface="Arial" pitchFamily="34" charset="0"/>
              </a:rPr>
              <a:t>, Delaware; further outbreaks were subsequently referred to as "</a:t>
            </a:r>
            <a:r>
              <a:rPr lang="en-IN" sz="2400" dirty="0" err="1" smtClean="0">
                <a:latin typeface="Arial" pitchFamily="34" charset="0"/>
                <a:cs typeface="Arial" pitchFamily="34" charset="0"/>
              </a:rPr>
              <a:t>Gumboro</a:t>
            </a:r>
            <a:r>
              <a:rPr lang="en-IN" sz="2400" dirty="0" smtClean="0">
                <a:latin typeface="Arial" pitchFamily="34" charset="0"/>
                <a:cs typeface="Arial" pitchFamily="34" charset="0"/>
              </a:rPr>
              <a:t> disease." </a:t>
            </a:r>
          </a:p>
          <a:p>
            <a:pPr>
              <a:lnSpc>
                <a:spcPct val="110000"/>
              </a:lnSpc>
            </a:pPr>
            <a:r>
              <a:rPr lang="en-IN" sz="2400" dirty="0" smtClean="0">
                <a:latin typeface="Arial" pitchFamily="34" charset="0"/>
                <a:cs typeface="Arial" pitchFamily="34" charset="0"/>
              </a:rPr>
              <a:t>The most prominent lesion was found in the Bursa of </a:t>
            </a:r>
            <a:r>
              <a:rPr lang="en-IN" sz="2400" dirty="0" err="1" smtClean="0">
                <a:latin typeface="Arial" pitchFamily="34" charset="0"/>
                <a:cs typeface="Arial" pitchFamily="34" charset="0"/>
              </a:rPr>
              <a:t>Fabricius</a:t>
            </a:r>
            <a:r>
              <a:rPr lang="en-IN" sz="2400" dirty="0" smtClean="0">
                <a:latin typeface="Arial" pitchFamily="34" charset="0"/>
                <a:cs typeface="Arial" pitchFamily="34" charset="0"/>
              </a:rPr>
              <a:t>, hence the present name of the disease.</a:t>
            </a:r>
            <a:endParaRPr lang="en-IN" sz="2400" b="0" dirty="0" smtClean="0">
              <a:latin typeface="Arial" pitchFamily="34" charset="0"/>
              <a:cs typeface="Arial" pitchFamily="34" charset="0"/>
            </a:endParaRPr>
          </a:p>
          <a:p>
            <a:pPr>
              <a:lnSpc>
                <a:spcPct val="110000"/>
              </a:lnSpc>
              <a:buFont typeface="Arial" panose="020B0604020202020204" pitchFamily="34" charset="0"/>
              <a:buChar char="•"/>
            </a:pPr>
            <a:r>
              <a:rPr lang="en-IN" sz="2400" b="0" dirty="0" smtClean="0">
                <a:latin typeface="Arial" pitchFamily="34" charset="0"/>
                <a:cs typeface="Arial" pitchFamily="34" charset="0"/>
              </a:rPr>
              <a:t>A highly </a:t>
            </a:r>
            <a:r>
              <a:rPr lang="en-IN" sz="2400" b="1" dirty="0">
                <a:latin typeface="Arial" panose="020B0604020202020204" pitchFamily="34" charset="0"/>
                <a:cs typeface="Arial" panose="020B0604020202020204" pitchFamily="34" charset="0"/>
              </a:rPr>
              <a:t>contagious</a:t>
            </a:r>
            <a:r>
              <a:rPr lang="en-IN" sz="2400" b="0" dirty="0">
                <a:latin typeface="Arial" panose="020B0604020202020204" pitchFamily="34" charset="0"/>
                <a:cs typeface="Arial" panose="020B0604020202020204" pitchFamily="34" charset="0"/>
              </a:rPr>
              <a:t> disease of young chickens caused by IBDV </a:t>
            </a:r>
            <a:r>
              <a:rPr lang="en-IN" sz="2400" b="0" dirty="0" smtClean="0">
                <a:latin typeface="Arial" panose="020B0604020202020204" pitchFamily="34" charset="0"/>
                <a:cs typeface="Arial" panose="020B0604020202020204" pitchFamily="34" charset="0"/>
              </a:rPr>
              <a:t> </a:t>
            </a:r>
            <a:r>
              <a:rPr lang="en-IN" sz="2400" b="0" dirty="0">
                <a:latin typeface="Arial" panose="020B0604020202020204" pitchFamily="34" charset="0"/>
                <a:cs typeface="Arial" panose="020B0604020202020204" pitchFamily="34" charset="0"/>
              </a:rPr>
              <a:t>characterized by immunosuppression and mortality generally at </a:t>
            </a:r>
            <a:r>
              <a:rPr lang="en-IN" sz="2400" b="1" dirty="0">
                <a:latin typeface="Arial" panose="020B0604020202020204" pitchFamily="34" charset="0"/>
                <a:cs typeface="Arial" panose="020B0604020202020204" pitchFamily="34" charset="0"/>
              </a:rPr>
              <a:t>3 to 6 weeks of age. </a:t>
            </a:r>
            <a:endParaRPr lang="en-IN" sz="2400" b="1" dirty="0" smtClean="0">
              <a:latin typeface="Arial" panose="020B0604020202020204" pitchFamily="34" charset="0"/>
              <a:cs typeface="Arial" panose="020B0604020202020204" pitchFamily="34" charset="0"/>
            </a:endParaRPr>
          </a:p>
          <a:p>
            <a:pPr>
              <a:lnSpc>
                <a:spcPct val="110000"/>
              </a:lnSpc>
              <a:buNone/>
            </a:pPr>
            <a:r>
              <a:rPr lang="en-IN" sz="2400" b="0" dirty="0" smtClean="0">
                <a:latin typeface="Arial" panose="020B0604020202020204" pitchFamily="34" charset="0"/>
                <a:cs typeface="Arial" panose="020B0604020202020204" pitchFamily="34" charset="0"/>
              </a:rPr>
              <a:t> </a:t>
            </a:r>
            <a:endParaRPr lang="en-IN" sz="2400" b="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54445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10000"/>
              </a:lnSpc>
            </a:pPr>
            <a:r>
              <a:rPr lang="en-IN" sz="2800" dirty="0" smtClean="0">
                <a:latin typeface="Arial" panose="020B0604020202020204" pitchFamily="34" charset="0"/>
                <a:cs typeface="Arial" panose="020B0604020202020204" pitchFamily="34" charset="0"/>
              </a:rPr>
              <a:t>The virus attacks the birds lymphoid organs especially the bursa where it affects the B-cells causing </a:t>
            </a:r>
            <a:r>
              <a:rPr lang="en-IN" sz="2800" dirty="0" err="1" smtClean="0">
                <a:latin typeface="Arial" panose="020B0604020202020204" pitchFamily="34" charset="0"/>
                <a:cs typeface="Arial" panose="020B0604020202020204" pitchFamily="34" charset="0"/>
              </a:rPr>
              <a:t>immunosuppression</a:t>
            </a:r>
            <a:r>
              <a:rPr lang="en-IN" sz="2800" dirty="0" smtClean="0">
                <a:latin typeface="Arial" panose="020B0604020202020204" pitchFamily="34" charset="0"/>
                <a:cs typeface="Arial" panose="020B0604020202020204" pitchFamily="34" charset="0"/>
              </a:rPr>
              <a:t>. </a:t>
            </a:r>
          </a:p>
          <a:p>
            <a:pPr>
              <a:lnSpc>
                <a:spcPct val="110000"/>
              </a:lnSpc>
            </a:pPr>
            <a:endParaRPr lang="en-IN" sz="2800" dirty="0" smtClean="0">
              <a:latin typeface="Arial" panose="020B0604020202020204" pitchFamily="34" charset="0"/>
              <a:cs typeface="Arial" panose="020B0604020202020204" pitchFamily="34" charset="0"/>
            </a:endParaRPr>
          </a:p>
          <a:p>
            <a:pPr>
              <a:lnSpc>
                <a:spcPct val="110000"/>
              </a:lnSpc>
            </a:pPr>
            <a:r>
              <a:rPr lang="en-IN" sz="2800" dirty="0" smtClean="0">
                <a:latin typeface="Arial" panose="020B0604020202020204" pitchFamily="34" charset="0"/>
                <a:cs typeface="Arial" panose="020B0604020202020204" pitchFamily="34" charset="0"/>
              </a:rPr>
              <a:t>Affected chickens have reduced antibody response to vaccinations, strong post </a:t>
            </a:r>
            <a:r>
              <a:rPr lang="en-IN" sz="2800" dirty="0" err="1" smtClean="0">
                <a:latin typeface="Arial" panose="020B0604020202020204" pitchFamily="34" charset="0"/>
                <a:cs typeface="Arial" panose="020B0604020202020204" pitchFamily="34" charset="0"/>
              </a:rPr>
              <a:t>vaccinal</a:t>
            </a:r>
            <a:r>
              <a:rPr lang="en-IN" sz="2800" dirty="0" smtClean="0">
                <a:latin typeface="Arial" panose="020B0604020202020204" pitchFamily="34" charset="0"/>
                <a:cs typeface="Arial" panose="020B0604020202020204" pitchFamily="34" charset="0"/>
              </a:rPr>
              <a:t> reactions, and increased susceptibility to concurrent or secondary infections.</a:t>
            </a:r>
          </a:p>
          <a:p>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IN" sz="2800" b="1" dirty="0" smtClean="0">
                <a:solidFill>
                  <a:srgbClr val="C00000"/>
                </a:solidFill>
                <a:latin typeface="Arial" pitchFamily="34" charset="0"/>
                <a:cs typeface="Arial" pitchFamily="34" charset="0"/>
              </a:rPr>
              <a:t>Role of Bursa in IBD</a:t>
            </a:r>
            <a:endParaRPr lang="en-IN" sz="2800" b="1" dirty="0">
              <a:solidFill>
                <a:srgbClr val="C00000"/>
              </a:solidFill>
              <a:latin typeface="Arial" pitchFamily="34" charset="0"/>
              <a:cs typeface="Arial" pitchFamily="34" charset="0"/>
            </a:endParaRPr>
          </a:p>
        </p:txBody>
      </p:sp>
      <p:sp>
        <p:nvSpPr>
          <p:cNvPr id="3" name="Content Placeholder 2"/>
          <p:cNvSpPr>
            <a:spLocks noGrp="1"/>
          </p:cNvSpPr>
          <p:nvPr>
            <p:ph idx="1"/>
          </p:nvPr>
        </p:nvSpPr>
        <p:spPr>
          <a:xfrm>
            <a:off x="0" y="914400"/>
            <a:ext cx="9144000" cy="5791200"/>
          </a:xfrm>
        </p:spPr>
        <p:txBody>
          <a:bodyPr>
            <a:noAutofit/>
          </a:bodyPr>
          <a:lstStyle/>
          <a:p>
            <a:pPr>
              <a:lnSpc>
                <a:spcPct val="120000"/>
              </a:lnSpc>
            </a:pPr>
            <a:r>
              <a:rPr lang="en-IN" sz="2400" dirty="0" err="1" smtClean="0">
                <a:latin typeface="Arial" pitchFamily="34" charset="0"/>
                <a:cs typeface="Arial" pitchFamily="34" charset="0"/>
              </a:rPr>
              <a:t>Bursectomized</a:t>
            </a:r>
            <a:r>
              <a:rPr lang="en-IN" sz="2400" dirty="0" smtClean="0">
                <a:latin typeface="Arial" pitchFamily="34" charset="0"/>
                <a:cs typeface="Arial" pitchFamily="34" charset="0"/>
              </a:rPr>
              <a:t> birds survive otherwise lethal infection without developing clinical signs or disease. </a:t>
            </a:r>
          </a:p>
          <a:p>
            <a:pPr>
              <a:lnSpc>
                <a:spcPct val="120000"/>
              </a:lnSpc>
            </a:pPr>
            <a:r>
              <a:rPr lang="en-IN" sz="2400" dirty="0" smtClean="0">
                <a:latin typeface="Arial" pitchFamily="34" charset="0"/>
                <a:cs typeface="Arial" pitchFamily="34" charset="0"/>
              </a:rPr>
              <a:t>The stage of differentiation of B lymphocytes in the </a:t>
            </a:r>
            <a:r>
              <a:rPr lang="en-IN" sz="2400" dirty="0" err="1" smtClean="0">
                <a:latin typeface="Arial" pitchFamily="34" charset="0"/>
                <a:cs typeface="Arial" pitchFamily="34" charset="0"/>
              </a:rPr>
              <a:t>cloacal</a:t>
            </a:r>
            <a:r>
              <a:rPr lang="en-IN" sz="2400" dirty="0" smtClean="0">
                <a:latin typeface="Arial" pitchFamily="34" charset="0"/>
                <a:cs typeface="Arial" pitchFamily="34" charset="0"/>
              </a:rPr>
              <a:t> bursa is crucial in supporting maximum virus replication, as only non-immunoglobulin-bearing B </a:t>
            </a:r>
            <a:r>
              <a:rPr lang="en-IN" sz="2400" dirty="0" err="1" smtClean="0">
                <a:latin typeface="Arial" pitchFamily="34" charset="0"/>
                <a:cs typeface="Arial" pitchFamily="34" charset="0"/>
              </a:rPr>
              <a:t>lymphoblasts</a:t>
            </a:r>
            <a:r>
              <a:rPr lang="en-IN" sz="2400" dirty="0" smtClean="0">
                <a:latin typeface="Arial" pitchFamily="34" charset="0"/>
                <a:cs typeface="Arial" pitchFamily="34" charset="0"/>
              </a:rPr>
              <a:t> or </a:t>
            </a:r>
            <a:r>
              <a:rPr lang="en-IN" sz="2400" dirty="0" err="1" smtClean="0">
                <a:latin typeface="Arial" pitchFamily="34" charset="0"/>
                <a:cs typeface="Arial" pitchFamily="34" charset="0"/>
              </a:rPr>
              <a:t>IgM</a:t>
            </a:r>
            <a:r>
              <a:rPr lang="en-IN" sz="2400" dirty="0" smtClean="0">
                <a:latin typeface="Arial" pitchFamily="34" charset="0"/>
                <a:cs typeface="Arial" pitchFamily="34" charset="0"/>
              </a:rPr>
              <a:t>-bearing B lymphocytes support virus replication, whereas stem cells and peripheral B cells do not.</a:t>
            </a:r>
          </a:p>
          <a:p>
            <a:pPr>
              <a:lnSpc>
                <a:spcPct val="120000"/>
              </a:lnSpc>
            </a:pPr>
            <a:r>
              <a:rPr lang="en-IN" sz="2400" dirty="0" smtClean="0">
                <a:latin typeface="Arial" pitchFamily="34" charset="0"/>
                <a:cs typeface="Arial" pitchFamily="34" charset="0"/>
              </a:rPr>
              <a:t>The microenvironment of the bursa is important in maintaining the optimal level of differentiation of B lymphocytes to support virus replication. </a:t>
            </a:r>
          </a:p>
          <a:p>
            <a:pPr>
              <a:lnSpc>
                <a:spcPct val="120000"/>
              </a:lnSpc>
            </a:pPr>
            <a:r>
              <a:rPr lang="en-IN" sz="2400" dirty="0" smtClean="0">
                <a:latin typeface="Arial" pitchFamily="34" charset="0"/>
                <a:cs typeface="Arial" pitchFamily="34" charset="0"/>
              </a:rPr>
              <a:t>It is this exquisite virus tropism for only lymphocytes at a certain stage of differentiation that accounts for </a:t>
            </a:r>
            <a:r>
              <a:rPr lang="en-IN" sz="2400" b="1" dirty="0" smtClean="0">
                <a:latin typeface="Arial" pitchFamily="34" charset="0"/>
                <a:cs typeface="Arial" pitchFamily="34" charset="0"/>
              </a:rPr>
              <a:t>the age-dependent clinical disease in chickens.</a:t>
            </a:r>
            <a:endParaRPr lang="en-IN" sz="24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81000" y="685800"/>
            <a:ext cx="8305800" cy="5410200"/>
          </a:xfrm>
        </p:spPr>
        <p:txBody>
          <a:bodyPr>
            <a:noAutofit/>
          </a:bodyPr>
          <a:lstStyle/>
          <a:p>
            <a:r>
              <a:rPr lang="en-IN" sz="2400" b="1" dirty="0" smtClean="0">
                <a:latin typeface="Arial" panose="020B0604020202020204" pitchFamily="34" charset="0"/>
                <a:cs typeface="Arial" panose="020B0604020202020204" pitchFamily="34" charset="0"/>
              </a:rPr>
              <a:t>Clinical </a:t>
            </a:r>
            <a:r>
              <a:rPr lang="en-IN" sz="2400" b="1" dirty="0">
                <a:latin typeface="Arial" panose="020B0604020202020204" pitchFamily="34" charset="0"/>
                <a:cs typeface="Arial" panose="020B0604020202020204" pitchFamily="34" charset="0"/>
              </a:rPr>
              <a:t>disease </a:t>
            </a:r>
            <a:r>
              <a:rPr lang="en-IN" sz="2400" dirty="0">
                <a:latin typeface="Arial" panose="020B0604020202020204" pitchFamily="34" charset="0"/>
                <a:cs typeface="Arial" panose="020B0604020202020204" pitchFamily="34" charset="0"/>
              </a:rPr>
              <a:t>is associated </a:t>
            </a:r>
            <a:r>
              <a:rPr lang="en-IN" sz="2400" dirty="0" smtClean="0">
                <a:latin typeface="Arial" panose="020B0604020202020204" pitchFamily="34" charset="0"/>
                <a:cs typeface="Arial" panose="020B0604020202020204" pitchFamily="34" charset="0"/>
              </a:rPr>
              <a:t>with </a:t>
            </a:r>
            <a:r>
              <a:rPr lang="en-IN" sz="2400" dirty="0">
                <a:latin typeface="Arial" panose="020B0604020202020204" pitchFamily="34" charset="0"/>
                <a:cs typeface="Arial" panose="020B0604020202020204" pitchFamily="34" charset="0"/>
              </a:rPr>
              <a:t>bird age with </a:t>
            </a:r>
            <a:r>
              <a:rPr lang="en-IN" sz="2400" dirty="0">
                <a:solidFill>
                  <a:srgbClr val="C00000"/>
                </a:solidFill>
                <a:latin typeface="Arial" panose="020B0604020202020204" pitchFamily="34" charset="0"/>
                <a:cs typeface="Arial" panose="020B0604020202020204" pitchFamily="34" charset="0"/>
              </a:rPr>
              <a:t>the greatest bursal </a:t>
            </a:r>
            <a:r>
              <a:rPr lang="en-IN" sz="2400" dirty="0" smtClean="0">
                <a:solidFill>
                  <a:srgbClr val="C00000"/>
                </a:solidFill>
                <a:latin typeface="Arial" panose="020B0604020202020204" pitchFamily="34" charset="0"/>
                <a:cs typeface="Arial" panose="020B0604020202020204" pitchFamily="34" charset="0"/>
              </a:rPr>
              <a:t>mass, which </a:t>
            </a:r>
            <a:r>
              <a:rPr lang="en-IN" sz="2400" dirty="0">
                <a:solidFill>
                  <a:srgbClr val="C00000"/>
                </a:solidFill>
                <a:latin typeface="Arial" panose="020B0604020202020204" pitchFamily="34" charset="0"/>
                <a:cs typeface="Arial" panose="020B0604020202020204" pitchFamily="34" charset="0"/>
              </a:rPr>
              <a:t>occurs between 3 and 6 weeks of age</a:t>
            </a:r>
            <a:r>
              <a:rPr lang="en-IN" sz="2400" dirty="0">
                <a:latin typeface="Arial" panose="020B0604020202020204" pitchFamily="34" charset="0"/>
                <a:cs typeface="Arial" panose="020B0604020202020204" pitchFamily="34" charset="0"/>
              </a:rPr>
              <a:t>. The greatest bursal mass </a:t>
            </a:r>
            <a:r>
              <a:rPr lang="en-IN" sz="2400" dirty="0" smtClean="0">
                <a:latin typeface="Arial" panose="020B0604020202020204" pitchFamily="34" charset="0"/>
                <a:cs typeface="Arial" panose="020B0604020202020204" pitchFamily="34" charset="0"/>
              </a:rPr>
              <a:t>is mostly </a:t>
            </a:r>
            <a:r>
              <a:rPr lang="en-IN" sz="2400" dirty="0">
                <a:latin typeface="Arial" panose="020B0604020202020204" pitchFamily="34" charset="0"/>
                <a:cs typeface="Arial" panose="020B0604020202020204" pitchFamily="34" charset="0"/>
              </a:rPr>
              <a:t>a result of a large population of maturing IgM-bearing </a:t>
            </a:r>
            <a:r>
              <a:rPr lang="en-IN" sz="2400" dirty="0" smtClean="0">
                <a:latin typeface="Arial" panose="020B0604020202020204" pitchFamily="34" charset="0"/>
                <a:cs typeface="Arial" panose="020B0604020202020204" pitchFamily="34" charset="0"/>
              </a:rPr>
              <a:t>B lymphocytes (</a:t>
            </a:r>
            <a:r>
              <a:rPr lang="en-IN" sz="2400" dirty="0" err="1" smtClean="0">
                <a:latin typeface="Arial" panose="020B0604020202020204" pitchFamily="34" charset="0"/>
                <a:cs typeface="Arial" panose="020B0604020202020204" pitchFamily="34" charset="0"/>
              </a:rPr>
              <a:t>lymphoblasts</a:t>
            </a:r>
            <a:r>
              <a:rPr lang="en-IN" sz="2400" dirty="0" smtClean="0">
                <a:latin typeface="Arial" panose="020B0604020202020204" pitchFamily="34" charset="0"/>
                <a:cs typeface="Arial" panose="020B0604020202020204" pitchFamily="34" charset="0"/>
              </a:rPr>
              <a:t>)  or pre-B lymphocytes, </a:t>
            </a:r>
            <a:r>
              <a:rPr lang="en-IN" sz="2400" dirty="0">
                <a:latin typeface="Arial" panose="020B0604020202020204" pitchFamily="34" charset="0"/>
                <a:cs typeface="Arial" panose="020B0604020202020204" pitchFamily="34" charset="0"/>
              </a:rPr>
              <a:t>the main target of infection. </a:t>
            </a:r>
            <a:endParaRPr lang="en-IN" sz="2400" dirty="0" smtClean="0">
              <a:latin typeface="Arial" panose="020B0604020202020204" pitchFamily="34" charset="0"/>
              <a:cs typeface="Arial" panose="020B0604020202020204" pitchFamily="34" charset="0"/>
            </a:endParaRPr>
          </a:p>
          <a:p>
            <a:r>
              <a:rPr lang="en-IN" sz="2400" b="1" dirty="0" smtClean="0">
                <a:latin typeface="Arial" panose="020B0604020202020204" pitchFamily="34" charset="0"/>
                <a:cs typeface="Arial" panose="020B0604020202020204" pitchFamily="34" charset="0"/>
              </a:rPr>
              <a:t>Subclinical </a:t>
            </a:r>
            <a:r>
              <a:rPr lang="en-IN" sz="2400" b="1" dirty="0">
                <a:latin typeface="Arial" panose="020B0604020202020204" pitchFamily="34" charset="0"/>
                <a:cs typeface="Arial" panose="020B0604020202020204" pitchFamily="34" charset="0"/>
              </a:rPr>
              <a:t>disease </a:t>
            </a:r>
            <a:r>
              <a:rPr lang="en-IN" sz="2400" dirty="0">
                <a:latin typeface="Arial" panose="020B0604020202020204" pitchFamily="34" charset="0"/>
                <a:cs typeface="Arial" panose="020B0604020202020204" pitchFamily="34" charset="0"/>
              </a:rPr>
              <a:t>occurs in chickens infected before three weeks of </a:t>
            </a:r>
            <a:r>
              <a:rPr lang="en-IN" sz="2400" dirty="0" smtClean="0">
                <a:latin typeface="Arial" panose="020B0604020202020204" pitchFamily="34" charset="0"/>
                <a:cs typeface="Arial" panose="020B0604020202020204" pitchFamily="34" charset="0"/>
              </a:rPr>
              <a:t>age. At </a:t>
            </a:r>
            <a:r>
              <a:rPr lang="en-IN" sz="2400" dirty="0">
                <a:latin typeface="Arial" panose="020B0604020202020204" pitchFamily="34" charset="0"/>
                <a:cs typeface="Arial" panose="020B0604020202020204" pitchFamily="34" charset="0"/>
              </a:rPr>
              <a:t>this age the B-lymphoblast population is smaller and the </a:t>
            </a:r>
            <a:r>
              <a:rPr lang="en-IN" sz="2400" dirty="0" smtClean="0">
                <a:latin typeface="Arial" panose="020B0604020202020204" pitchFamily="34" charset="0"/>
                <a:cs typeface="Arial" panose="020B0604020202020204" pitchFamily="34" charset="0"/>
              </a:rPr>
              <a:t>systemic effects are insufficient for generating clinical signs. And also due to only partial protection by maternal immunity to the infecting strain.</a:t>
            </a:r>
          </a:p>
          <a:p>
            <a:r>
              <a:rPr lang="en-IN" sz="2400" b="1" dirty="0" smtClean="0">
                <a:latin typeface="Arial" panose="020B0604020202020204" pitchFamily="34" charset="0"/>
                <a:cs typeface="Arial" panose="020B0604020202020204" pitchFamily="34" charset="0"/>
              </a:rPr>
              <a:t>Birds older than 6 weeks </a:t>
            </a:r>
            <a:r>
              <a:rPr lang="en-IN" sz="2400" dirty="0" smtClean="0">
                <a:latin typeface="Arial" panose="020B0604020202020204" pitchFamily="34" charset="0"/>
                <a:cs typeface="Arial" panose="020B0604020202020204" pitchFamily="34" charset="0"/>
              </a:rPr>
              <a:t>rarely develop signs of disease, although they produce antibodies to the virus. </a:t>
            </a:r>
            <a:endParaRPr lang="en-IN" sz="2400" dirty="0">
              <a:latin typeface="Arial" pitchFamily="34" charset="0"/>
              <a:cs typeface="Arial" pitchFamily="34" charset="0"/>
            </a:endParaRPr>
          </a:p>
        </p:txBody>
      </p:sp>
    </p:spTree>
    <p:extLst>
      <p:ext uri="{BB962C8B-B14F-4D97-AF65-F5344CB8AC3E}">
        <p14:creationId xmlns="" xmlns:p14="http://schemas.microsoft.com/office/powerpoint/2010/main" val="2657585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2494" t="4762" r="14440" b="36364"/>
          <a:stretch/>
        </p:blipFill>
        <p:spPr bwMode="auto">
          <a:xfrm>
            <a:off x="533400" y="720436"/>
            <a:ext cx="8089130" cy="54517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4828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b="1" dirty="0" smtClean="0"/>
              <a:t>PATHO/SERO TYPES OF IBDV :</a:t>
            </a:r>
            <a:r>
              <a:rPr lang="en-IN" b="1" dirty="0" smtClean="0"/>
              <a:t> </a:t>
            </a:r>
            <a:br>
              <a:rPr lang="en-IN" b="1" dirty="0" smtClean="0"/>
            </a:br>
            <a:endParaRPr lang="en-IN" dirty="0"/>
          </a:p>
        </p:txBody>
      </p:sp>
      <p:sp>
        <p:nvSpPr>
          <p:cNvPr id="3" name="Content Placeholder 2"/>
          <p:cNvSpPr>
            <a:spLocks noGrp="1"/>
          </p:cNvSpPr>
          <p:nvPr>
            <p:ph idx="1"/>
          </p:nvPr>
        </p:nvSpPr>
        <p:spPr>
          <a:xfrm>
            <a:off x="0" y="838200"/>
            <a:ext cx="9144000" cy="5867400"/>
          </a:xfrm>
        </p:spPr>
        <p:txBody>
          <a:bodyPr>
            <a:noAutofit/>
          </a:bodyPr>
          <a:lstStyle/>
          <a:p>
            <a:r>
              <a:rPr lang="en-IN" sz="2400" dirty="0" smtClean="0">
                <a:solidFill>
                  <a:srgbClr val="C00000"/>
                </a:solidFill>
                <a:latin typeface="Arial" panose="020B0604020202020204" pitchFamily="34" charset="0"/>
                <a:cs typeface="Arial" panose="020B0604020202020204" pitchFamily="34" charset="0"/>
              </a:rPr>
              <a:t>Serotype-1</a:t>
            </a:r>
            <a:r>
              <a:rPr lang="en-IN" sz="2400" dirty="0">
                <a:solidFill>
                  <a:srgbClr val="C0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pathogenic with 3 Sub </a:t>
            </a:r>
            <a:r>
              <a:rPr lang="en-IN" sz="2400" dirty="0">
                <a:latin typeface="Arial" panose="020B0604020202020204" pitchFamily="34" charset="0"/>
                <a:cs typeface="Arial" panose="020B0604020202020204" pitchFamily="34" charset="0"/>
              </a:rPr>
              <a:t>types </a:t>
            </a:r>
            <a:endParaRPr lang="en-IN" sz="2400" dirty="0" smtClean="0">
              <a:latin typeface="Arial" panose="020B0604020202020204" pitchFamily="34" charset="0"/>
              <a:cs typeface="Arial" panose="020B0604020202020204" pitchFamily="34" charset="0"/>
            </a:endParaRPr>
          </a:p>
          <a:p>
            <a:pPr marL="0" indent="0">
              <a:buNone/>
            </a:pPr>
            <a:r>
              <a:rPr lang="en-IN" sz="2400" dirty="0" smtClean="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i</a:t>
            </a:r>
            <a:r>
              <a:rPr lang="en-IN" sz="2400" dirty="0">
                <a:latin typeface="Arial" panose="020B0604020202020204" pitchFamily="34" charset="0"/>
                <a:cs typeface="Arial" panose="020B0604020202020204" pitchFamily="34" charset="0"/>
              </a:rPr>
              <a:t>) </a:t>
            </a:r>
            <a:r>
              <a:rPr lang="en-IN" sz="2400" u="sng" dirty="0">
                <a:latin typeface="Arial" panose="020B0604020202020204" pitchFamily="34" charset="0"/>
                <a:cs typeface="Arial" panose="020B0604020202020204" pitchFamily="34" charset="0"/>
              </a:rPr>
              <a:t>Standard </a:t>
            </a:r>
            <a:r>
              <a:rPr lang="en-IN" sz="2400" u="sng" dirty="0" smtClean="0">
                <a:latin typeface="Arial" panose="020B0604020202020204" pitchFamily="34" charset="0"/>
                <a:cs typeface="Arial" panose="020B0604020202020204" pitchFamily="34" charset="0"/>
              </a:rPr>
              <a:t>or classical serotype </a:t>
            </a:r>
            <a:r>
              <a:rPr lang="en-IN" sz="2400" u="sng" dirty="0">
                <a:latin typeface="Arial" panose="020B0604020202020204" pitchFamily="34" charset="0"/>
                <a:cs typeface="Arial" panose="020B0604020202020204" pitchFamily="34" charset="0"/>
              </a:rPr>
              <a:t>–1 </a:t>
            </a:r>
            <a:r>
              <a:rPr lang="en-IN" sz="2400" dirty="0">
                <a:latin typeface="Arial" panose="020B0604020202020204" pitchFamily="34" charset="0"/>
                <a:cs typeface="Arial" panose="020B0604020202020204" pitchFamily="34" charset="0"/>
              </a:rPr>
              <a:t>Moderate mortality and </a:t>
            </a:r>
            <a:r>
              <a:rPr lang="en-IN" sz="2400" dirty="0" err="1" smtClean="0">
                <a:latin typeface="Arial" panose="020B0604020202020204" pitchFamily="34" charset="0"/>
                <a:cs typeface="Arial" panose="020B0604020202020204" pitchFamily="34" charset="0"/>
              </a:rPr>
              <a:t>Immunosuppression</a:t>
            </a:r>
            <a:r>
              <a:rPr lang="en-IN" sz="2400" dirty="0" smtClean="0">
                <a:latin typeface="Arial" panose="020B0604020202020204" pitchFamily="34" charset="0"/>
                <a:cs typeface="Arial" panose="020B0604020202020204" pitchFamily="34" charset="0"/>
              </a:rPr>
              <a:t>.</a:t>
            </a:r>
          </a:p>
          <a:p>
            <a:pPr marL="0" indent="0">
              <a:buNone/>
            </a:pP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(ii) </a:t>
            </a:r>
            <a:r>
              <a:rPr lang="en-IN" sz="2400" u="sng" dirty="0">
                <a:latin typeface="Arial" panose="020B0604020202020204" pitchFamily="34" charset="0"/>
                <a:cs typeface="Arial" panose="020B0604020202020204" pitchFamily="34" charset="0"/>
              </a:rPr>
              <a:t>Variant serotype-1 </a:t>
            </a:r>
            <a:r>
              <a:rPr lang="en-IN" sz="2400" dirty="0">
                <a:latin typeface="Arial" panose="020B0604020202020204" pitchFamily="34" charset="0"/>
                <a:cs typeface="Arial" panose="020B0604020202020204" pitchFamily="34" charset="0"/>
              </a:rPr>
              <a:t>No mortality and high Immunosuppression. </a:t>
            </a:r>
            <a:r>
              <a:rPr lang="en-IN" sz="2400" dirty="0" smtClean="0">
                <a:latin typeface="Arial" panose="020B0604020202020204" pitchFamily="34" charset="0"/>
                <a:cs typeface="Arial" panose="020B0604020202020204" pitchFamily="34" charset="0"/>
              </a:rPr>
              <a:t>First recognized </a:t>
            </a:r>
            <a:r>
              <a:rPr lang="en-IN" sz="2400" dirty="0">
                <a:latin typeface="Arial" panose="020B0604020202020204" pitchFamily="34" charset="0"/>
                <a:cs typeface="Arial" panose="020B0604020202020204" pitchFamily="34" charset="0"/>
              </a:rPr>
              <a:t>in the </a:t>
            </a:r>
            <a:r>
              <a:rPr lang="en-IN" sz="2400" dirty="0" smtClean="0">
                <a:latin typeface="Arial" panose="020B0604020202020204" pitchFamily="34" charset="0"/>
                <a:cs typeface="Arial" panose="020B0604020202020204" pitchFamily="34" charset="0"/>
              </a:rPr>
              <a:t>US in </a:t>
            </a:r>
            <a:r>
              <a:rPr lang="en-IN" sz="2400" dirty="0">
                <a:latin typeface="Arial" panose="020B0604020202020204" pitchFamily="34" charset="0"/>
                <a:cs typeface="Arial" panose="020B0604020202020204" pitchFamily="34" charset="0"/>
              </a:rPr>
              <a:t>the mid-1980s in flocks that had been vaccinated with classical strain vaccines. These antigenic variants are highly immunosuppressive in young chicks, causing rapid bursal atrophy without clinical signs of disease.</a:t>
            </a:r>
            <a:endParaRPr lang="en-IN" sz="2400" dirty="0" smtClean="0">
              <a:latin typeface="Arial" panose="020B0604020202020204" pitchFamily="34" charset="0"/>
              <a:cs typeface="Arial" panose="020B0604020202020204" pitchFamily="34" charset="0"/>
            </a:endParaRPr>
          </a:p>
          <a:p>
            <a:pPr marL="0" indent="0">
              <a:buNone/>
            </a:pPr>
            <a:r>
              <a:rPr lang="en-IN" sz="2400" dirty="0" smtClean="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iii) </a:t>
            </a:r>
            <a:r>
              <a:rPr lang="en-IN" sz="2400" dirty="0" smtClean="0">
                <a:latin typeface="Arial" panose="020B0604020202020204" pitchFamily="34" charset="0"/>
                <a:cs typeface="Arial" panose="020B0604020202020204" pitchFamily="34" charset="0"/>
              </a:rPr>
              <a:t>Hyper or </a:t>
            </a:r>
            <a:r>
              <a:rPr lang="en-IN" sz="2400" u="sng" dirty="0" smtClean="0">
                <a:latin typeface="Arial" panose="020B0604020202020204" pitchFamily="34" charset="0"/>
                <a:cs typeface="Arial" panose="020B0604020202020204" pitchFamily="34" charset="0"/>
              </a:rPr>
              <a:t>Very </a:t>
            </a:r>
            <a:r>
              <a:rPr lang="en-IN" sz="2400" u="sng" dirty="0">
                <a:latin typeface="Arial" panose="020B0604020202020204" pitchFamily="34" charset="0"/>
                <a:cs typeface="Arial" panose="020B0604020202020204" pitchFamily="34" charset="0"/>
              </a:rPr>
              <a:t>virulent serotype-1 </a:t>
            </a:r>
            <a:r>
              <a:rPr lang="en-IN" sz="2400" dirty="0">
                <a:latin typeface="Arial" panose="020B0604020202020204" pitchFamily="34" charset="0"/>
                <a:cs typeface="Arial" panose="020B0604020202020204" pitchFamily="34" charset="0"/>
              </a:rPr>
              <a:t>High mortality and high Immunosuppression. </a:t>
            </a:r>
            <a:r>
              <a:rPr lang="en-IN" sz="2400" dirty="0" smtClean="0">
                <a:latin typeface="Arial" panose="020B0604020202020204" pitchFamily="34" charset="0"/>
                <a:cs typeface="Arial" panose="020B0604020202020204" pitchFamily="34" charset="0"/>
              </a:rPr>
              <a:t>first </a:t>
            </a:r>
            <a:r>
              <a:rPr lang="en-IN" sz="2400" dirty="0">
                <a:latin typeface="Arial" panose="020B0604020202020204" pitchFamily="34" charset="0"/>
                <a:cs typeface="Arial" panose="020B0604020202020204" pitchFamily="34" charset="0"/>
              </a:rPr>
              <a:t>reported in Europe and Asia in the late 1980s. These </a:t>
            </a:r>
            <a:r>
              <a:rPr lang="en-IN" sz="2400" dirty="0" err="1">
                <a:latin typeface="Arial" panose="020B0604020202020204" pitchFamily="34" charset="0"/>
                <a:cs typeface="Arial" panose="020B0604020202020204" pitchFamily="34" charset="0"/>
              </a:rPr>
              <a:t>vvIBDV</a:t>
            </a:r>
            <a:r>
              <a:rPr lang="en-IN" sz="2400" dirty="0">
                <a:latin typeface="Arial" panose="020B0604020202020204" pitchFamily="34" charset="0"/>
                <a:cs typeface="Arial" panose="020B0604020202020204" pitchFamily="34" charset="0"/>
              </a:rPr>
              <a:t> strains are similar antigenically to classical serotype 1 strains but have caused disease even in the presence of maternal antibody induced by classical vaccine strains.</a:t>
            </a:r>
            <a:endParaRPr lang="en-IN" sz="2400" dirty="0" smtClean="0">
              <a:latin typeface="Arial" panose="020B0604020202020204" pitchFamily="34" charset="0"/>
              <a:cs typeface="Arial" panose="020B0604020202020204" pitchFamily="34" charset="0"/>
            </a:endParaRPr>
          </a:p>
          <a:p>
            <a:r>
              <a:rPr lang="en-IN" sz="2400" dirty="0" smtClean="0">
                <a:solidFill>
                  <a:srgbClr val="C00000"/>
                </a:solidFill>
                <a:latin typeface="Arial" panose="020B0604020202020204" pitchFamily="34" charset="0"/>
                <a:cs typeface="Arial" panose="020B0604020202020204" pitchFamily="34" charset="0"/>
              </a:rPr>
              <a:t>Serotype-2</a:t>
            </a:r>
            <a:r>
              <a:rPr lang="en-IN" sz="2400" dirty="0">
                <a:latin typeface="Arial" panose="020B0604020202020204" pitchFamily="34" charset="0"/>
                <a:cs typeface="Arial" panose="020B0604020202020204" pitchFamily="34" charset="0"/>
              </a:rPr>
              <a:t>. </a:t>
            </a:r>
            <a:r>
              <a:rPr lang="en-IN" sz="2400" dirty="0" err="1" smtClean="0">
                <a:latin typeface="Arial" panose="020B0604020202020204" pitchFamily="34" charset="0"/>
                <a:cs typeface="Arial" panose="020B0604020202020204" pitchFamily="34" charset="0"/>
              </a:rPr>
              <a:t>apathogenic</a:t>
            </a:r>
            <a:r>
              <a:rPr lang="en-IN" sz="2400" dirty="0" smtClean="0">
                <a:latin typeface="Arial" panose="020B0604020202020204" pitchFamily="34" charset="0"/>
                <a:cs typeface="Arial" panose="020B0604020202020204" pitchFamily="34" charset="0"/>
              </a:rPr>
              <a:t> ;Found </a:t>
            </a:r>
            <a:r>
              <a:rPr lang="en-IN" sz="2400" dirty="0">
                <a:latin typeface="Arial" panose="020B0604020202020204" pitchFamily="34" charset="0"/>
                <a:cs typeface="Arial" panose="020B0604020202020204" pitchFamily="34" charset="0"/>
              </a:rPr>
              <a:t>only in Turkey.</a:t>
            </a:r>
          </a:p>
        </p:txBody>
      </p:sp>
    </p:spTree>
    <p:extLst>
      <p:ext uri="{BB962C8B-B14F-4D97-AF65-F5344CB8AC3E}">
        <p14:creationId xmlns="" xmlns:p14="http://schemas.microsoft.com/office/powerpoint/2010/main" val="1502353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solidFill>
                  <a:srgbClr val="C00000"/>
                </a:solidFill>
              </a:rPr>
              <a:t>TRANSMISSION </a:t>
            </a:r>
            <a:endParaRPr lang="en-IN" sz="3200" dirty="0">
              <a:solidFill>
                <a:srgbClr val="C00000"/>
              </a:solidFill>
            </a:endParaRPr>
          </a:p>
        </p:txBody>
      </p:sp>
      <p:sp>
        <p:nvSpPr>
          <p:cNvPr id="3" name="Content Placeholder 2"/>
          <p:cNvSpPr>
            <a:spLocks noGrp="1"/>
          </p:cNvSpPr>
          <p:nvPr>
            <p:ph idx="1"/>
          </p:nvPr>
        </p:nvSpPr>
        <p:spPr>
          <a:xfrm>
            <a:off x="152400" y="1295400"/>
            <a:ext cx="8839200" cy="5029200"/>
          </a:xfrm>
        </p:spPr>
        <p:txBody>
          <a:bodyPr>
            <a:noAutofit/>
          </a:bodyPr>
          <a:lstStyle/>
          <a:p>
            <a:r>
              <a:rPr lang="en-IN" sz="2400" dirty="0" smtClean="0">
                <a:latin typeface="Arial" panose="020B0604020202020204" pitchFamily="34" charset="0"/>
                <a:cs typeface="Arial" panose="020B0604020202020204" pitchFamily="34" charset="0"/>
              </a:rPr>
              <a:t>The extreme resistance of the virus to the outside environment enhances the potential for indirect transmission. </a:t>
            </a:r>
          </a:p>
          <a:p>
            <a:r>
              <a:rPr lang="en-IN" sz="2400" dirty="0" smtClean="0">
                <a:latin typeface="Arial" panose="020B0604020202020204" pitchFamily="34" charset="0"/>
                <a:cs typeface="Arial" panose="020B0604020202020204" pitchFamily="34" charset="0"/>
              </a:rPr>
              <a:t>Via Ingestion ( horizontally through contaminated food and water )</a:t>
            </a:r>
          </a:p>
          <a:p>
            <a:r>
              <a:rPr lang="en-IN" sz="2400" dirty="0" smtClean="0">
                <a:latin typeface="Arial" panose="020B0604020202020204" pitchFamily="34" charset="0"/>
                <a:cs typeface="Arial" panose="020B0604020202020204" pitchFamily="34" charset="0"/>
              </a:rPr>
              <a:t> Mechanical transmission via people , animals ,vehicles and </a:t>
            </a:r>
            <a:r>
              <a:rPr lang="en-IN" sz="2400" dirty="0" err="1" smtClean="0">
                <a:latin typeface="Arial" panose="020B0604020202020204" pitchFamily="34" charset="0"/>
                <a:cs typeface="Arial" panose="020B0604020202020204" pitchFamily="34" charset="0"/>
              </a:rPr>
              <a:t>equipments</a:t>
            </a:r>
            <a:r>
              <a:rPr lang="en-IN" sz="2400" dirty="0" smtClean="0">
                <a:latin typeface="Arial" panose="020B0604020202020204" pitchFamily="34" charset="0"/>
                <a:cs typeface="Arial" panose="020B0604020202020204" pitchFamily="34" charset="0"/>
              </a:rPr>
              <a:t> when transferred from diseased flock to healthy one . </a:t>
            </a:r>
          </a:p>
          <a:p>
            <a:r>
              <a:rPr lang="en-IN" sz="2400" dirty="0" smtClean="0">
                <a:latin typeface="Arial" panose="020B0604020202020204" pitchFamily="34" charset="0"/>
                <a:cs typeface="Arial" panose="020B0604020202020204" pitchFamily="34" charset="0"/>
              </a:rPr>
              <a:t>May be via the conjunctiva or respiratory tract, with an incubation period of 2-3 days. </a:t>
            </a:r>
          </a:p>
          <a:p>
            <a:r>
              <a:rPr lang="en-IN" sz="2400" dirty="0" smtClean="0">
                <a:latin typeface="Arial" panose="020B0604020202020204" pitchFamily="34" charset="0"/>
                <a:cs typeface="Arial" panose="020B0604020202020204" pitchFamily="34" charset="0"/>
              </a:rPr>
              <a:t>The infected birds shed virus for 14 days in their faeces. Feed, water, and poultry house litter become contaminated.</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5099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revention and control of infectious bursal disease in poultry ..."/>
          <p:cNvPicPr>
            <a:picLocks noChangeAspect="1" noChangeArrowheads="1"/>
          </p:cNvPicPr>
          <p:nvPr/>
        </p:nvPicPr>
        <p:blipFill>
          <a:blip r:embed="rId2" cstate="print"/>
          <a:srcRect/>
          <a:stretch>
            <a:fillRect/>
          </a:stretch>
        </p:blipFill>
        <p:spPr bwMode="auto">
          <a:xfrm>
            <a:off x="914400" y="152400"/>
            <a:ext cx="7101444" cy="6400800"/>
          </a:xfrm>
          <a:prstGeom prst="rect">
            <a:avLst/>
          </a:prstGeom>
          <a:noFill/>
        </p:spPr>
      </p:pic>
    </p:spTree>
    <p:extLst>
      <p:ext uri="{BB962C8B-B14F-4D97-AF65-F5344CB8AC3E}">
        <p14:creationId xmlns="" xmlns:p14="http://schemas.microsoft.com/office/powerpoint/2010/main" val="18384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solidFill>
                  <a:srgbClr val="C00000"/>
                </a:solidFill>
                <a:latin typeface="Arial" panose="020B0604020202020204" pitchFamily="34" charset="0"/>
                <a:cs typeface="Arial" panose="020B0604020202020204" pitchFamily="34" charset="0"/>
              </a:rPr>
              <a:t>CLINICAL SIGNS</a:t>
            </a:r>
            <a:endParaRPr lang="en-IN" sz="3600"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IN" sz="2400" dirty="0" smtClean="0">
                <a:latin typeface="Arial" pitchFamily="34" charset="0"/>
                <a:cs typeface="Arial" pitchFamily="34" charset="0"/>
              </a:rPr>
              <a:t>When infectious </a:t>
            </a:r>
            <a:r>
              <a:rPr lang="en-IN" sz="2400" dirty="0" err="1" smtClean="0">
                <a:latin typeface="Arial" pitchFamily="34" charset="0"/>
                <a:cs typeface="Arial" pitchFamily="34" charset="0"/>
              </a:rPr>
              <a:t>bursal</a:t>
            </a:r>
            <a:r>
              <a:rPr lang="en-IN" sz="2400" dirty="0" smtClean="0">
                <a:latin typeface="Arial" pitchFamily="34" charset="0"/>
                <a:cs typeface="Arial" pitchFamily="34" charset="0"/>
              </a:rPr>
              <a:t> disease virus is newly introduced into a flock, morbidity approaches 100% and mortality may be up to 90%.</a:t>
            </a:r>
          </a:p>
          <a:p>
            <a:endParaRPr lang="en-IN" sz="2400" dirty="0" smtClean="0">
              <a:latin typeface="Arial" pitchFamily="34" charset="0"/>
              <a:cs typeface="Arial" pitchFamily="34" charset="0"/>
            </a:endParaRPr>
          </a:p>
          <a:p>
            <a:r>
              <a:rPr lang="en-IN" sz="2400" dirty="0" smtClean="0">
                <a:latin typeface="Arial" pitchFamily="34" charset="0"/>
                <a:cs typeface="Arial" pitchFamily="34" charset="0"/>
              </a:rPr>
              <a:t>Infectious bursal disease follows one of two courses, depending on the age at which chickens , breed and virulence of field virus</a:t>
            </a:r>
          </a:p>
          <a:p>
            <a:r>
              <a:rPr lang="en-IN" sz="2400" dirty="0" smtClean="0">
                <a:latin typeface="Arial" pitchFamily="34" charset="0"/>
                <a:cs typeface="Arial" pitchFamily="34" charset="0"/>
              </a:rPr>
              <a:t> 1-clinical form </a:t>
            </a:r>
          </a:p>
          <a:p>
            <a:r>
              <a:rPr lang="en-IN" sz="2400" dirty="0" smtClean="0">
                <a:latin typeface="Arial" pitchFamily="34" charset="0"/>
                <a:cs typeface="Arial" pitchFamily="34" charset="0"/>
              </a:rPr>
              <a:t> 2-subclinical form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0428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solidFill>
                  <a:srgbClr val="C00000"/>
                </a:solidFill>
                <a:latin typeface="Arial" panose="020B0604020202020204" pitchFamily="34" charset="0"/>
                <a:cs typeface="Arial" panose="020B0604020202020204" pitchFamily="34" charset="0"/>
              </a:rPr>
              <a:t>CLINICAL FORM</a:t>
            </a:r>
            <a:endParaRPr lang="en-IN" sz="2800"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1143000"/>
            <a:ext cx="8839200" cy="4525963"/>
          </a:xfrm>
        </p:spPr>
        <p:txBody>
          <a:bodyPr>
            <a:noAutofit/>
          </a:bodyPr>
          <a:lstStyle/>
          <a:p>
            <a:r>
              <a:rPr lang="en-IN" sz="2400" dirty="0" smtClean="0">
                <a:latin typeface="Arial" pitchFamily="34" charset="0"/>
                <a:cs typeface="Arial" pitchFamily="34" charset="0"/>
              </a:rPr>
              <a:t>The clinical form of IBD usually occurs in chickens from </a:t>
            </a:r>
            <a:r>
              <a:rPr lang="en-IN" sz="2400" b="1" dirty="0" smtClean="0">
                <a:latin typeface="Arial" pitchFamily="34" charset="0"/>
                <a:cs typeface="Arial" pitchFamily="34" charset="0"/>
              </a:rPr>
              <a:t>3 to 6 weeks of age .</a:t>
            </a:r>
          </a:p>
          <a:p>
            <a:r>
              <a:rPr lang="en-IN" sz="2400" dirty="0" smtClean="0">
                <a:latin typeface="Arial" pitchFamily="34" charset="0"/>
                <a:cs typeface="Arial" pitchFamily="34" charset="0"/>
              </a:rPr>
              <a:t>sudden onset of mortality rate and poor performance</a:t>
            </a:r>
          </a:p>
          <a:p>
            <a:r>
              <a:rPr lang="en-IN" sz="2400" dirty="0" smtClean="0">
                <a:latin typeface="Arial" pitchFamily="34" charset="0"/>
                <a:cs typeface="Arial" pitchFamily="34" charset="0"/>
              </a:rPr>
              <a:t>a rapid drop in feed and water consumption</a:t>
            </a:r>
          </a:p>
          <a:p>
            <a:r>
              <a:rPr lang="en-IN" sz="2400" dirty="0" smtClean="0">
                <a:latin typeface="Arial" pitchFamily="34" charset="0"/>
                <a:cs typeface="Arial" pitchFamily="34" charset="0"/>
              </a:rPr>
              <a:t>mucoid (slimy) </a:t>
            </a:r>
            <a:r>
              <a:rPr lang="en-IN" sz="2400" dirty="0" err="1" smtClean="0">
                <a:latin typeface="Arial" pitchFamily="34" charset="0"/>
                <a:cs typeface="Arial" pitchFamily="34" charset="0"/>
              </a:rPr>
              <a:t>diarrhea</a:t>
            </a:r>
            <a:r>
              <a:rPr lang="en-IN" sz="2400" dirty="0" smtClean="0">
                <a:latin typeface="Arial" pitchFamily="34" charset="0"/>
                <a:cs typeface="Arial" pitchFamily="34" charset="0"/>
              </a:rPr>
              <a:t> with soiling of the vent feathers and dehydration.</a:t>
            </a:r>
          </a:p>
          <a:p>
            <a:r>
              <a:rPr lang="en-IN" sz="2400" dirty="0" err="1" smtClean="0">
                <a:latin typeface="Arial" pitchFamily="34" charset="0"/>
                <a:cs typeface="Arial" pitchFamily="34" charset="0"/>
              </a:rPr>
              <a:t>depression,ruffled</a:t>
            </a:r>
            <a:r>
              <a:rPr lang="en-IN" sz="2400" dirty="0" smtClean="0">
                <a:latin typeface="Arial" pitchFamily="34" charset="0"/>
                <a:cs typeface="Arial" pitchFamily="34" charset="0"/>
              </a:rPr>
              <a:t> feathers and closed eyes</a:t>
            </a:r>
          </a:p>
          <a:p>
            <a:r>
              <a:rPr lang="en-IN" sz="2400" dirty="0" smtClean="0">
                <a:latin typeface="Arial" pitchFamily="34" charset="0"/>
                <a:cs typeface="Arial" pitchFamily="34" charset="0"/>
              </a:rPr>
              <a:t>Many birds may be reluctant to move with a tendency to sit</a:t>
            </a:r>
          </a:p>
          <a:p>
            <a:r>
              <a:rPr lang="en-IN" sz="2400" dirty="0">
                <a:latin typeface="Arial" pitchFamily="34" charset="0"/>
                <a:cs typeface="Arial" pitchFamily="34" charset="0"/>
              </a:rPr>
              <a:t>p</a:t>
            </a:r>
            <a:r>
              <a:rPr lang="en-IN" sz="2400" dirty="0" smtClean="0">
                <a:latin typeface="Arial" pitchFamily="34" charset="0"/>
                <a:cs typeface="Arial" pitchFamily="34" charset="0"/>
              </a:rPr>
              <a:t>icking at own vent and sleeping with beak touching the floor</a:t>
            </a:r>
          </a:p>
          <a:p>
            <a:r>
              <a:rPr lang="en-IN" sz="2400" dirty="0" smtClean="0">
                <a:latin typeface="Arial" pitchFamily="34" charset="0"/>
                <a:cs typeface="Arial" pitchFamily="34" charset="0"/>
              </a:rPr>
              <a:t>poor FCR so variability in body weight .</a:t>
            </a:r>
          </a:p>
          <a:p>
            <a:r>
              <a:rPr lang="en-IN" sz="2400" dirty="0" smtClean="0">
                <a:latin typeface="Arial" pitchFamily="34" charset="0"/>
                <a:cs typeface="Arial" pitchFamily="34" charset="0"/>
              </a:rPr>
              <a:t>Affected chickens experience a transient immunosuppression.</a:t>
            </a:r>
            <a:endParaRPr lang="en-IN" sz="2400" dirty="0">
              <a:latin typeface="Arial" pitchFamily="34" charset="0"/>
              <a:cs typeface="Arial" pitchFamily="34" charset="0"/>
            </a:endParaRPr>
          </a:p>
        </p:txBody>
      </p:sp>
    </p:spTree>
    <p:extLst>
      <p:ext uri="{BB962C8B-B14F-4D97-AF65-F5344CB8AC3E}">
        <p14:creationId xmlns="" xmlns:p14="http://schemas.microsoft.com/office/powerpoint/2010/main" val="1782406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0"/>
            <a:ext cx="8229600" cy="1143000"/>
          </a:xfrm>
        </p:spPr>
        <p:txBody>
          <a:bodyPr>
            <a:normAutofit/>
          </a:bodyPr>
          <a:lstStyle/>
          <a:p>
            <a:r>
              <a:rPr lang="en-IN" sz="3200" b="1" dirty="0" smtClean="0">
                <a:solidFill>
                  <a:srgbClr val="C00000"/>
                </a:solidFill>
                <a:latin typeface="Arial" pitchFamily="34" charset="0"/>
                <a:cs typeface="Arial" pitchFamily="34" charset="0"/>
              </a:rPr>
              <a:t>INTRODUCTION</a:t>
            </a:r>
            <a:endParaRPr lang="en-IN" sz="3200" b="1" dirty="0">
              <a:solidFill>
                <a:srgbClr val="C00000"/>
              </a:solidFill>
              <a:latin typeface="Arial" pitchFamily="34" charset="0"/>
              <a:cs typeface="Arial" pitchFamily="34" charset="0"/>
            </a:endParaRPr>
          </a:p>
        </p:txBody>
      </p:sp>
      <p:sp>
        <p:nvSpPr>
          <p:cNvPr id="6" name="Content Placeholder 5"/>
          <p:cNvSpPr>
            <a:spLocks noGrp="1"/>
          </p:cNvSpPr>
          <p:nvPr>
            <p:ph idx="1"/>
          </p:nvPr>
        </p:nvSpPr>
        <p:spPr>
          <a:xfrm>
            <a:off x="304800" y="838200"/>
            <a:ext cx="8458200" cy="5181600"/>
          </a:xfrm>
        </p:spPr>
        <p:txBody>
          <a:bodyPr>
            <a:noAutofit/>
          </a:bodyPr>
          <a:lstStyle/>
          <a:p>
            <a:pPr>
              <a:buFont typeface="Arial" panose="020B0604020202020204" pitchFamily="34" charset="0"/>
              <a:buChar char="•"/>
            </a:pPr>
            <a:r>
              <a:rPr lang="en-IN" sz="2800" b="0" dirty="0">
                <a:latin typeface="Arial" panose="020B0604020202020204" pitchFamily="34" charset="0"/>
                <a:cs typeface="Arial" panose="020B0604020202020204" pitchFamily="34" charset="0"/>
              </a:rPr>
              <a:t>Seven taxonomic families of dsRNA viruses </a:t>
            </a:r>
            <a:r>
              <a:rPr lang="en-IN" sz="2800" b="0" dirty="0" smtClean="0">
                <a:latin typeface="Arial" panose="020B0604020202020204" pitchFamily="34" charset="0"/>
                <a:cs typeface="Arial" panose="020B0604020202020204" pitchFamily="34" charset="0"/>
              </a:rPr>
              <a:t>are recognized</a:t>
            </a:r>
            <a:r>
              <a:rPr lang="en-IN" sz="2800" b="0" dirty="0">
                <a:latin typeface="Arial" panose="020B0604020202020204" pitchFamily="34" charset="0"/>
                <a:cs typeface="Arial" panose="020B0604020202020204" pitchFamily="34" charset="0"/>
              </a:rPr>
              <a:t>: </a:t>
            </a:r>
            <a:endParaRPr lang="en-IN" sz="2800" b="0" dirty="0" smtClean="0">
              <a:latin typeface="Arial" panose="020B0604020202020204" pitchFamily="34" charset="0"/>
              <a:cs typeface="Arial" panose="020B0604020202020204" pitchFamily="34" charset="0"/>
            </a:endParaRPr>
          </a:p>
          <a:p>
            <a:pPr>
              <a:buFont typeface="Arial" panose="020B0604020202020204" pitchFamily="34" charset="0"/>
              <a:buChar char="•"/>
            </a:pPr>
            <a:r>
              <a:rPr lang="en-IN" sz="2800" b="0" dirty="0" err="1" smtClean="0">
                <a:latin typeface="Arial" panose="020B0604020202020204" pitchFamily="34" charset="0"/>
                <a:cs typeface="Arial" panose="020B0604020202020204" pitchFamily="34" charset="0"/>
              </a:rPr>
              <a:t>Birnaviridae</a:t>
            </a:r>
            <a:r>
              <a:rPr lang="en-IN" sz="2800" b="0" dirty="0">
                <a:latin typeface="Arial" panose="020B0604020202020204" pitchFamily="34" charset="0"/>
                <a:cs typeface="Arial" panose="020B0604020202020204" pitchFamily="34" charset="0"/>
              </a:rPr>
              <a:t>, </a:t>
            </a:r>
            <a:r>
              <a:rPr lang="en-IN" sz="2800" b="0" dirty="0" err="1">
                <a:latin typeface="Arial" panose="020B0604020202020204" pitchFamily="34" charset="0"/>
                <a:cs typeface="Arial" panose="020B0604020202020204" pitchFamily="34" charset="0"/>
              </a:rPr>
              <a:t>Chrysoviridae</a:t>
            </a:r>
            <a:r>
              <a:rPr lang="en-IN" sz="2800" b="0" dirty="0">
                <a:latin typeface="Arial" panose="020B0604020202020204" pitchFamily="34" charset="0"/>
                <a:cs typeface="Arial" panose="020B0604020202020204" pitchFamily="34" charset="0"/>
              </a:rPr>
              <a:t>, </a:t>
            </a:r>
            <a:r>
              <a:rPr lang="en-IN" sz="2800" b="0" dirty="0" err="1">
                <a:latin typeface="Arial" panose="020B0604020202020204" pitchFamily="34" charset="0"/>
                <a:cs typeface="Arial" panose="020B0604020202020204" pitchFamily="34" charset="0"/>
              </a:rPr>
              <a:t>Cystoviridae</a:t>
            </a:r>
            <a:r>
              <a:rPr lang="en-IN" sz="2800" b="0" dirty="0">
                <a:latin typeface="Arial" panose="020B0604020202020204" pitchFamily="34" charset="0"/>
                <a:cs typeface="Arial" panose="020B0604020202020204" pitchFamily="34" charset="0"/>
              </a:rPr>
              <a:t>, </a:t>
            </a:r>
            <a:r>
              <a:rPr lang="en-IN" sz="2800" b="0" dirty="0" err="1">
                <a:latin typeface="Arial" panose="020B0604020202020204" pitchFamily="34" charset="0"/>
                <a:cs typeface="Arial" panose="020B0604020202020204" pitchFamily="34" charset="0"/>
              </a:rPr>
              <a:t>Hypoviridae</a:t>
            </a:r>
            <a:r>
              <a:rPr lang="en-IN" sz="2800" b="0" dirty="0">
                <a:latin typeface="Arial" panose="020B0604020202020204" pitchFamily="34" charset="0"/>
                <a:cs typeface="Arial" panose="020B0604020202020204" pitchFamily="34" charset="0"/>
              </a:rPr>
              <a:t>, </a:t>
            </a:r>
            <a:r>
              <a:rPr lang="en-IN" sz="2800" b="0" dirty="0" err="1">
                <a:latin typeface="Arial" panose="020B0604020202020204" pitchFamily="34" charset="0"/>
                <a:cs typeface="Arial" panose="020B0604020202020204" pitchFamily="34" charset="0"/>
              </a:rPr>
              <a:t>Partitiviridae</a:t>
            </a:r>
            <a:r>
              <a:rPr lang="en-IN" sz="2800" b="0" dirty="0">
                <a:latin typeface="Arial" panose="020B0604020202020204" pitchFamily="34" charset="0"/>
                <a:cs typeface="Arial" panose="020B0604020202020204" pitchFamily="34" charset="0"/>
              </a:rPr>
              <a:t>, Reoviridae, and </a:t>
            </a:r>
            <a:r>
              <a:rPr lang="en-IN" sz="2800" b="0" dirty="0" err="1">
                <a:latin typeface="Arial" panose="020B0604020202020204" pitchFamily="34" charset="0"/>
                <a:cs typeface="Arial" panose="020B0604020202020204" pitchFamily="34" charset="0"/>
              </a:rPr>
              <a:t>Totiviridae</a:t>
            </a:r>
            <a:r>
              <a:rPr lang="en-IN" sz="2800" b="0" dirty="0">
                <a:latin typeface="Arial" panose="020B0604020202020204" pitchFamily="34" charset="0"/>
                <a:cs typeface="Arial" panose="020B0604020202020204" pitchFamily="34" charset="0"/>
              </a:rPr>
              <a:t> </a:t>
            </a:r>
            <a:endParaRPr lang="en-IN" sz="2800" b="0" dirty="0" smtClean="0">
              <a:latin typeface="Arial" panose="020B0604020202020204" pitchFamily="34" charset="0"/>
              <a:cs typeface="Arial" panose="020B0604020202020204" pitchFamily="34" charset="0"/>
            </a:endParaRPr>
          </a:p>
          <a:p>
            <a:pPr>
              <a:buFont typeface="Arial" panose="020B0604020202020204" pitchFamily="34" charset="0"/>
              <a:buChar char="•"/>
            </a:pPr>
            <a:endParaRPr lang="en-IN" sz="2800" b="0" dirty="0" smtClean="0">
              <a:latin typeface="Arial" panose="020B0604020202020204" pitchFamily="34" charset="0"/>
              <a:cs typeface="Arial" panose="020B0604020202020204" pitchFamily="34" charset="0"/>
            </a:endParaRPr>
          </a:p>
          <a:p>
            <a:pPr>
              <a:buFont typeface="Arial" panose="020B0604020202020204" pitchFamily="34" charset="0"/>
              <a:buChar char="•"/>
            </a:pPr>
            <a:r>
              <a:rPr lang="en-IN" sz="2800" b="0" dirty="0" smtClean="0">
                <a:latin typeface="Arial" panose="020B0604020202020204" pitchFamily="34" charset="0"/>
                <a:cs typeface="Arial" panose="020B0604020202020204" pitchFamily="34" charset="0"/>
              </a:rPr>
              <a:t>Viruses </a:t>
            </a:r>
            <a:r>
              <a:rPr lang="en-IN" sz="2800" b="0" dirty="0">
                <a:latin typeface="Arial" panose="020B0604020202020204" pitchFamily="34" charset="0"/>
                <a:cs typeface="Arial" panose="020B0604020202020204" pitchFamily="34" charset="0"/>
              </a:rPr>
              <a:t>in only two of these families, </a:t>
            </a:r>
            <a:r>
              <a:rPr lang="en-IN" sz="2800" b="0" dirty="0" err="1">
                <a:solidFill>
                  <a:srgbClr val="C00000"/>
                </a:solidFill>
                <a:latin typeface="Arial" panose="020B0604020202020204" pitchFamily="34" charset="0"/>
                <a:cs typeface="Arial" panose="020B0604020202020204" pitchFamily="34" charset="0"/>
              </a:rPr>
              <a:t>Birnaviridae</a:t>
            </a:r>
            <a:r>
              <a:rPr lang="en-IN" sz="2800" b="0" dirty="0">
                <a:solidFill>
                  <a:srgbClr val="C00000"/>
                </a:solidFill>
                <a:latin typeface="Arial" panose="020B0604020202020204" pitchFamily="34" charset="0"/>
                <a:cs typeface="Arial" panose="020B0604020202020204" pitchFamily="34" charset="0"/>
              </a:rPr>
              <a:t> </a:t>
            </a:r>
            <a:r>
              <a:rPr lang="en-IN" sz="2800" b="0" dirty="0">
                <a:latin typeface="Arial" panose="020B0604020202020204" pitchFamily="34" charset="0"/>
                <a:cs typeface="Arial" panose="020B0604020202020204" pitchFamily="34" charset="0"/>
              </a:rPr>
              <a:t>and </a:t>
            </a:r>
            <a:r>
              <a:rPr lang="en-IN" sz="2800" b="0" dirty="0">
                <a:solidFill>
                  <a:srgbClr val="C00000"/>
                </a:solidFill>
                <a:latin typeface="Arial" panose="020B0604020202020204" pitchFamily="34" charset="0"/>
                <a:cs typeface="Arial" panose="020B0604020202020204" pitchFamily="34" charset="0"/>
              </a:rPr>
              <a:t>Reoviridae</a:t>
            </a:r>
            <a:r>
              <a:rPr lang="en-IN" sz="2800" b="0" dirty="0">
                <a:latin typeface="Arial" panose="020B0604020202020204" pitchFamily="34" charset="0"/>
                <a:cs typeface="Arial" panose="020B0604020202020204" pitchFamily="34" charset="0"/>
              </a:rPr>
              <a:t>, can infect </a:t>
            </a:r>
            <a:r>
              <a:rPr lang="en-IN" sz="2800" b="0" dirty="0">
                <a:solidFill>
                  <a:srgbClr val="C00000"/>
                </a:solidFill>
                <a:latin typeface="Arial" panose="020B0604020202020204" pitchFamily="34" charset="0"/>
                <a:cs typeface="Arial" panose="020B0604020202020204" pitchFamily="34" charset="0"/>
              </a:rPr>
              <a:t>vertebrates</a:t>
            </a:r>
            <a:r>
              <a:rPr lang="en-IN" sz="2800" b="0" dirty="0">
                <a:latin typeface="Arial" panose="020B0604020202020204" pitchFamily="34" charset="0"/>
                <a:cs typeface="Arial" panose="020B0604020202020204" pitchFamily="34" charset="0"/>
              </a:rPr>
              <a:t>, and those in only one, </a:t>
            </a:r>
            <a:r>
              <a:rPr lang="en-IN" sz="2800" b="0" dirty="0">
                <a:solidFill>
                  <a:srgbClr val="C00000"/>
                </a:solidFill>
                <a:latin typeface="Arial" panose="020B0604020202020204" pitchFamily="34" charset="0"/>
                <a:cs typeface="Arial" panose="020B0604020202020204" pitchFamily="34" charset="0"/>
              </a:rPr>
              <a:t>Reoviridae</a:t>
            </a:r>
            <a:r>
              <a:rPr lang="en-IN" sz="2800" b="0" dirty="0">
                <a:latin typeface="Arial" panose="020B0604020202020204" pitchFamily="34" charset="0"/>
                <a:cs typeface="Arial" panose="020B0604020202020204" pitchFamily="34" charset="0"/>
              </a:rPr>
              <a:t>, can infect </a:t>
            </a:r>
            <a:r>
              <a:rPr lang="en-IN" sz="2800" b="0" dirty="0" smtClean="0">
                <a:solidFill>
                  <a:srgbClr val="C00000"/>
                </a:solidFill>
                <a:latin typeface="Arial" panose="020B0604020202020204" pitchFamily="34" charset="0"/>
                <a:cs typeface="Arial" panose="020B0604020202020204" pitchFamily="34" charset="0"/>
              </a:rPr>
              <a:t>mammals</a:t>
            </a:r>
            <a:r>
              <a:rPr lang="en-IN" sz="2800" b="0" dirty="0" smtClean="0">
                <a:latin typeface="Arial" panose="020B0604020202020204" pitchFamily="34" charset="0"/>
                <a:cs typeface="Arial" panose="020B0604020202020204" pitchFamily="34" charset="0"/>
              </a:rPr>
              <a:t>.</a:t>
            </a:r>
          </a:p>
          <a:p>
            <a:pPr>
              <a:buFont typeface="Arial" panose="020B0604020202020204" pitchFamily="34" charset="0"/>
              <a:buChar char="•"/>
            </a:pPr>
            <a:endParaRPr lang="en-IN" sz="2800" b="1" i="1" dirty="0" smtClean="0">
              <a:latin typeface="Arial" panose="020B0604020202020204" pitchFamily="34" charset="0"/>
              <a:cs typeface="Arial" panose="020B0604020202020204" pitchFamily="34" charset="0"/>
            </a:endParaRPr>
          </a:p>
          <a:p>
            <a:pPr>
              <a:buFont typeface="Arial" panose="020B0604020202020204" pitchFamily="34" charset="0"/>
              <a:buChar char="•"/>
            </a:pPr>
            <a:r>
              <a:rPr lang="en-IN" sz="2800" b="1" i="1" dirty="0" err="1" smtClean="0">
                <a:latin typeface="Arial" panose="020B0604020202020204" pitchFamily="34" charset="0"/>
                <a:cs typeface="Arial" panose="020B0604020202020204" pitchFamily="34" charset="0"/>
              </a:rPr>
              <a:t>Birnavirirdae</a:t>
            </a:r>
            <a:r>
              <a:rPr lang="en-IN" sz="2800" b="0" dirty="0" smtClean="0">
                <a:latin typeface="Arial" panose="020B0604020202020204" pitchFamily="34" charset="0"/>
                <a:cs typeface="Arial" panose="020B0604020202020204" pitchFamily="34" charset="0"/>
              </a:rPr>
              <a:t> consists of viruses that infect animals (vertebrates, insects,  mollusc and crustaceans)</a:t>
            </a:r>
          </a:p>
          <a:p>
            <a:pPr>
              <a:buNone/>
            </a:pPr>
            <a:endParaRPr lang="en-IN" sz="2800" b="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67825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5952" t="5555" r="16894" b="9091"/>
          <a:stretch/>
        </p:blipFill>
        <p:spPr bwMode="auto">
          <a:xfrm>
            <a:off x="0" y="228600"/>
            <a:ext cx="4191000" cy="312028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3583" t="15678" r="24339" b="9186"/>
          <a:stretch/>
        </p:blipFill>
        <p:spPr bwMode="auto">
          <a:xfrm>
            <a:off x="3983182" y="3321171"/>
            <a:ext cx="4947505" cy="336665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946394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solidFill>
                  <a:srgbClr val="C00000"/>
                </a:solidFill>
                <a:latin typeface="Arial" panose="020B0604020202020204" pitchFamily="34" charset="0"/>
                <a:cs typeface="Arial" panose="020B0604020202020204" pitchFamily="34" charset="0"/>
              </a:rPr>
              <a:t>SUBCLINICAL FORM</a:t>
            </a:r>
            <a:endParaRPr lang="en-IN" sz="3200"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1600200"/>
            <a:ext cx="8610600" cy="4525963"/>
          </a:xfrm>
        </p:spPr>
        <p:txBody>
          <a:bodyPr>
            <a:normAutofit/>
          </a:bodyPr>
          <a:lstStyle/>
          <a:p>
            <a:r>
              <a:rPr lang="en-IN" sz="2400" dirty="0" smtClean="0">
                <a:latin typeface="Arial" panose="020B0604020202020204" pitchFamily="34" charset="0"/>
                <a:cs typeface="Arial" panose="020B0604020202020204" pitchFamily="34" charset="0"/>
              </a:rPr>
              <a:t>The subclinical form of the disease occurs in chickens </a:t>
            </a:r>
            <a:r>
              <a:rPr lang="en-IN" sz="2400" b="1" dirty="0" smtClean="0">
                <a:latin typeface="Arial" panose="020B0604020202020204" pitchFamily="34" charset="0"/>
                <a:cs typeface="Arial" panose="020B0604020202020204" pitchFamily="34" charset="0"/>
              </a:rPr>
              <a:t>less than 3 weeks of age.</a:t>
            </a:r>
          </a:p>
          <a:p>
            <a:r>
              <a:rPr lang="en-IN" sz="2400" dirty="0" smtClean="0">
                <a:latin typeface="Arial" panose="020B0604020202020204" pitchFamily="34" charset="0"/>
                <a:cs typeface="Arial" panose="020B0604020202020204" pitchFamily="34" charset="0"/>
              </a:rPr>
              <a:t> Chickens present no clinical signs of disease, but experience permanent and severe </a:t>
            </a:r>
            <a:r>
              <a:rPr lang="en-IN" sz="2400" dirty="0" err="1" smtClean="0">
                <a:latin typeface="Arial" panose="020B0604020202020204" pitchFamily="34" charset="0"/>
                <a:cs typeface="Arial" panose="020B0604020202020204" pitchFamily="34" charset="0"/>
              </a:rPr>
              <a:t>immunosuppression</a:t>
            </a:r>
            <a:r>
              <a:rPr lang="en-IN" sz="2400" dirty="0" smtClean="0">
                <a:latin typeface="Arial" panose="020B0604020202020204" pitchFamily="34" charset="0"/>
                <a:cs typeface="Arial" panose="020B0604020202020204" pitchFamily="34" charset="0"/>
              </a:rPr>
              <a:t> </a:t>
            </a:r>
          </a:p>
          <a:p>
            <a:r>
              <a:rPr lang="en-IN" sz="2400" dirty="0" smtClean="0">
                <a:latin typeface="Arial" panose="020B0604020202020204" pitchFamily="34" charset="0"/>
                <a:cs typeface="Arial" panose="020B0604020202020204" pitchFamily="34" charset="0"/>
              </a:rPr>
              <a:t>Early subclinical infections are the most important form of the disease because of economic losses. </a:t>
            </a:r>
          </a:p>
          <a:p>
            <a:r>
              <a:rPr lang="en-IN" sz="2400" dirty="0" smtClean="0">
                <a:latin typeface="Arial" panose="020B0604020202020204" pitchFamily="34" charset="0"/>
                <a:cs typeface="Arial" panose="020B0604020202020204" pitchFamily="34" charset="0"/>
              </a:rPr>
              <a:t>Chickens immunosuppressed by early IBDV infections do not respond well to vaccination and are predisposed to infections with normally </a:t>
            </a:r>
            <a:r>
              <a:rPr lang="en-IN" sz="2400" dirty="0" err="1" smtClean="0">
                <a:latin typeface="Arial" panose="020B0604020202020204" pitchFamily="34" charset="0"/>
                <a:cs typeface="Arial" panose="020B0604020202020204" pitchFamily="34" charset="0"/>
              </a:rPr>
              <a:t>nonpathogenic</a:t>
            </a:r>
            <a:r>
              <a:rPr lang="en-IN" sz="2400" dirty="0" smtClean="0">
                <a:latin typeface="Arial" panose="020B0604020202020204" pitchFamily="34" charset="0"/>
                <a:cs typeface="Arial" panose="020B0604020202020204" pitchFamily="34" charset="0"/>
              </a:rPr>
              <a:t> viruses and bacteria.</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7757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solidFill>
                  <a:srgbClr val="C00000"/>
                </a:solidFill>
                <a:latin typeface="Arial" panose="020B0604020202020204" pitchFamily="34" charset="0"/>
                <a:cs typeface="Arial" panose="020B0604020202020204" pitchFamily="34" charset="0"/>
              </a:rPr>
              <a:t>PM LESIONS</a:t>
            </a:r>
            <a:endParaRPr lang="en-IN" sz="3200"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1219200"/>
            <a:ext cx="8991600" cy="5029200"/>
          </a:xfrm>
        </p:spPr>
        <p:txBody>
          <a:bodyPr>
            <a:noAutofit/>
          </a:bodyPr>
          <a:lstStyle/>
          <a:p>
            <a:r>
              <a:rPr lang="en-IN" sz="2400" dirty="0" smtClean="0">
                <a:latin typeface="Arial" panose="020B0604020202020204" pitchFamily="34" charset="0"/>
                <a:cs typeface="Arial" panose="020B0604020202020204" pitchFamily="34" charset="0"/>
              </a:rPr>
              <a:t>Oedematous bursa (may be slightly enlarged, normal size or reduced in size depending on the stage), may have haemorrhages, rapidly proceeds to atrophy. Five days after infection, the BF diminishes in size rapidly . </a:t>
            </a:r>
          </a:p>
          <a:p>
            <a:r>
              <a:rPr lang="en-IN" sz="2400" dirty="0" smtClean="0">
                <a:latin typeface="Arial" panose="020B0604020202020204" pitchFamily="34" charset="0"/>
                <a:cs typeface="Arial" panose="020B0604020202020204" pitchFamily="34" charset="0"/>
              </a:rPr>
              <a:t> Haemorrhages in skeletal muscle (especially on thighs) and junction of the </a:t>
            </a:r>
            <a:r>
              <a:rPr lang="en-IN" sz="2400" dirty="0" err="1" smtClean="0">
                <a:latin typeface="Arial" panose="020B0604020202020204" pitchFamily="34" charset="0"/>
                <a:cs typeface="Arial" panose="020B0604020202020204" pitchFamily="34" charset="0"/>
              </a:rPr>
              <a:t>proventriculus</a:t>
            </a:r>
            <a:r>
              <a:rPr lang="en-IN" sz="2400" dirty="0" smtClean="0">
                <a:latin typeface="Arial" panose="020B0604020202020204" pitchFamily="34" charset="0"/>
                <a:cs typeface="Arial" panose="020B0604020202020204" pitchFamily="34" charset="0"/>
              </a:rPr>
              <a:t> and gizzard because the IBD virus interferes with the normal blood clotting mechanism. </a:t>
            </a:r>
          </a:p>
          <a:p>
            <a:r>
              <a:rPr lang="en-IN" sz="2400" dirty="0" smtClean="0">
                <a:latin typeface="Arial" panose="020B0604020202020204" pitchFamily="34" charset="0"/>
                <a:cs typeface="Arial" panose="020B0604020202020204" pitchFamily="34" charset="0"/>
              </a:rPr>
              <a:t> Swollen kidneys with urates. Such lesions probably result form severe dehydration, not direct viral damage. </a:t>
            </a:r>
          </a:p>
          <a:p>
            <a:r>
              <a:rPr lang="en-IN" sz="2400" dirty="0" smtClean="0">
                <a:latin typeface="Arial" panose="020B0604020202020204" pitchFamily="34" charset="0"/>
                <a:cs typeface="Arial" panose="020B0604020202020204" pitchFamily="34" charset="0"/>
              </a:rPr>
              <a:t>Chickens that have recovered from IBDV infections have small, atrophied, cloacal bursas due to the destruction and lack of regeneration of the bursal follicles.</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76018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4055" t="4166" r="14551" b="12103"/>
          <a:stretch/>
        </p:blipFill>
        <p:spPr bwMode="auto">
          <a:xfrm>
            <a:off x="152400" y="394853"/>
            <a:ext cx="8593231" cy="56661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7113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9522" t="5755" r="18566" b="14484"/>
          <a:stretch/>
        </p:blipFill>
        <p:spPr bwMode="auto">
          <a:xfrm>
            <a:off x="762000" y="533400"/>
            <a:ext cx="8055430" cy="58347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070562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4167" t="3770" r="14327" b="9325"/>
          <a:stretch/>
        </p:blipFill>
        <p:spPr bwMode="auto">
          <a:xfrm>
            <a:off x="381000" y="457200"/>
            <a:ext cx="8480557" cy="57948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08372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2494" t="2778" r="12766" b="10719"/>
          <a:stretch/>
        </p:blipFill>
        <p:spPr bwMode="auto">
          <a:xfrm>
            <a:off x="845127" y="498765"/>
            <a:ext cx="7196398" cy="46828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2133600" y="5398808"/>
            <a:ext cx="6172200" cy="461665"/>
          </a:xfrm>
          <a:prstGeom prst="rect">
            <a:avLst/>
          </a:prstGeom>
          <a:noFill/>
        </p:spPr>
        <p:txBody>
          <a:bodyPr wrap="square" rtlCol="0">
            <a:spAutoFit/>
          </a:bodyPr>
          <a:lstStyle/>
          <a:p>
            <a:r>
              <a:rPr lang="en-IN" sz="2400" dirty="0" smtClean="0">
                <a:latin typeface="Arial" panose="020B0604020202020204" pitchFamily="34" charset="0"/>
                <a:cs typeface="Arial" panose="020B0604020202020204" pitchFamily="34" charset="0"/>
              </a:rPr>
              <a:t>Kidneys swollen and pale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2195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2829" t="9126" r="22025" b="16865"/>
          <a:stretch/>
        </p:blipFill>
        <p:spPr bwMode="auto">
          <a:xfrm>
            <a:off x="457200" y="667654"/>
            <a:ext cx="8476343" cy="541382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784560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2383" t="3968" r="13770" b="24405"/>
          <a:stretch/>
        </p:blipFill>
        <p:spPr bwMode="auto">
          <a:xfrm>
            <a:off x="304800" y="838200"/>
            <a:ext cx="8184489" cy="5181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248471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solidFill>
                  <a:srgbClr val="C00000"/>
                </a:solidFill>
                <a:latin typeface="Arial" panose="020B0604020202020204" pitchFamily="34" charset="0"/>
                <a:cs typeface="Arial" panose="020B0604020202020204" pitchFamily="34" charset="0"/>
              </a:rPr>
              <a:t>VACCINATION</a:t>
            </a:r>
            <a:r>
              <a:rPr lang="en-IN" dirty="0" smtClean="0"/>
              <a:t> </a:t>
            </a:r>
            <a:endParaRPr lang="en-IN" dirty="0"/>
          </a:p>
        </p:txBody>
      </p:sp>
      <p:sp>
        <p:nvSpPr>
          <p:cNvPr id="3" name="Content Placeholder 2"/>
          <p:cNvSpPr>
            <a:spLocks noGrp="1"/>
          </p:cNvSpPr>
          <p:nvPr>
            <p:ph idx="1"/>
          </p:nvPr>
        </p:nvSpPr>
        <p:spPr>
          <a:xfrm>
            <a:off x="228600" y="1295400"/>
            <a:ext cx="8458200" cy="4525963"/>
          </a:xfrm>
        </p:spPr>
        <p:txBody>
          <a:bodyPr>
            <a:noAutofit/>
          </a:bodyPr>
          <a:lstStyle/>
          <a:p>
            <a:r>
              <a:rPr lang="en-IN" sz="2400" dirty="0" smtClean="0">
                <a:latin typeface="Arial" panose="020B0604020202020204" pitchFamily="34" charset="0"/>
                <a:cs typeface="Arial" panose="020B0604020202020204" pitchFamily="34" charset="0"/>
              </a:rPr>
              <a:t>Vaccines need to be selected based on the types of viruses present in the area. </a:t>
            </a:r>
          </a:p>
          <a:p>
            <a:r>
              <a:rPr lang="en-IN" sz="2400" dirty="0" smtClean="0">
                <a:latin typeface="Arial" panose="020B0604020202020204" pitchFamily="34" charset="0"/>
                <a:cs typeface="Arial" panose="020B0604020202020204" pitchFamily="34" charset="0"/>
              </a:rPr>
              <a:t>The timing of broiler vaccination depends on the level of maternal antibody present in the chicks. </a:t>
            </a:r>
          </a:p>
          <a:p>
            <a:r>
              <a:rPr lang="en-IN" sz="2400" dirty="0" smtClean="0">
                <a:latin typeface="Arial" panose="020B0604020202020204" pitchFamily="34" charset="0"/>
                <a:cs typeface="Arial" panose="020B0604020202020204" pitchFamily="34" charset="0"/>
              </a:rPr>
              <a:t>High levels of maternal antibody at the time of vaccination will neutralize the vaccine virus. Thus, only a limited active immune response results and chickens will be susceptible to disease as maternal </a:t>
            </a:r>
            <a:r>
              <a:rPr lang="en-IN" sz="2400" dirty="0" err="1" smtClean="0">
                <a:latin typeface="Arial" panose="020B0604020202020204" pitchFamily="34" charset="0"/>
                <a:cs typeface="Arial" panose="020B0604020202020204" pitchFamily="34" charset="0"/>
              </a:rPr>
              <a:t>titers</a:t>
            </a:r>
            <a:r>
              <a:rPr lang="en-IN" sz="2400" dirty="0" smtClean="0">
                <a:latin typeface="Arial" panose="020B0604020202020204" pitchFamily="34" charset="0"/>
                <a:cs typeface="Arial" panose="020B0604020202020204" pitchFamily="34" charset="0"/>
              </a:rPr>
              <a:t> decrease. </a:t>
            </a:r>
          </a:p>
          <a:p>
            <a:r>
              <a:rPr lang="en-IN" sz="2400" dirty="0" smtClean="0">
                <a:latin typeface="Arial" panose="020B0604020202020204" pitchFamily="34" charset="0"/>
                <a:cs typeface="Arial" panose="020B0604020202020204" pitchFamily="34" charset="0"/>
              </a:rPr>
              <a:t>If low levels of maternal IBD titres are present in the chicks, vaccination may not be effective on farms contaminated with virulent field virus. </a:t>
            </a:r>
          </a:p>
          <a:p>
            <a:r>
              <a:rPr lang="en-IN" sz="2400" dirty="0" smtClean="0">
                <a:latin typeface="Arial" panose="020B0604020202020204" pitchFamily="34" charset="0"/>
                <a:cs typeface="Arial" panose="020B0604020202020204" pitchFamily="34" charset="0"/>
              </a:rPr>
              <a:t>vaccinating the chicks too early and too late will produce a negative effect and will not protect the birds.</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71059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image"/>
          <p:cNvPicPr>
            <a:picLocks noChangeAspect="1" noChangeArrowheads="1"/>
          </p:cNvPicPr>
          <p:nvPr/>
        </p:nvPicPr>
        <p:blipFill>
          <a:blip r:embed="rId2" cstate="print"/>
          <a:srcRect/>
          <a:stretch>
            <a:fillRect/>
          </a:stretch>
        </p:blipFill>
        <p:spPr bwMode="auto">
          <a:xfrm>
            <a:off x="914400" y="1371600"/>
            <a:ext cx="7660532" cy="4800600"/>
          </a:xfrm>
          <a:prstGeom prst="rect">
            <a:avLst/>
          </a:prstGeom>
          <a:noFill/>
        </p:spPr>
      </p:pic>
      <p:sp>
        <p:nvSpPr>
          <p:cNvPr id="5" name="Rectangle 4"/>
          <p:cNvSpPr/>
          <p:nvPr/>
        </p:nvSpPr>
        <p:spPr>
          <a:xfrm>
            <a:off x="457200" y="3886200"/>
            <a:ext cx="2416046" cy="369332"/>
          </a:xfrm>
          <a:prstGeom prst="rect">
            <a:avLst/>
          </a:prstGeom>
        </p:spPr>
        <p:txBody>
          <a:bodyPr wrap="none">
            <a:spAutoFit/>
          </a:bodyPr>
          <a:lstStyle/>
          <a:p>
            <a:r>
              <a:rPr lang="en-IN" b="1" dirty="0" smtClean="0">
                <a:latin typeface="Arial" panose="020B0604020202020204" pitchFamily="34" charset="0"/>
                <a:cs typeface="Arial" panose="020B0604020202020204" pitchFamily="34" charset="0"/>
              </a:rPr>
              <a:t>(Baltimore Group III)</a:t>
            </a:r>
            <a:endParaRPr lang="en-IN" b="1" dirty="0"/>
          </a:p>
        </p:txBody>
      </p:sp>
      <p:sp>
        <p:nvSpPr>
          <p:cNvPr id="6" name="Rectangle 5"/>
          <p:cNvSpPr/>
          <p:nvPr/>
        </p:nvSpPr>
        <p:spPr>
          <a:xfrm>
            <a:off x="2743200" y="304800"/>
            <a:ext cx="3810000" cy="523220"/>
          </a:xfrm>
          <a:prstGeom prst="rect">
            <a:avLst/>
          </a:prstGeom>
        </p:spPr>
        <p:txBody>
          <a:bodyPr wrap="square">
            <a:spAutoFit/>
          </a:bodyPr>
          <a:lstStyle/>
          <a:p>
            <a:pPr algn="ctr"/>
            <a:r>
              <a:rPr lang="en-IN" sz="2800" b="1" dirty="0" smtClean="0">
                <a:solidFill>
                  <a:srgbClr val="C00000"/>
                </a:solidFill>
                <a:latin typeface="Arial" pitchFamily="34" charset="0"/>
                <a:cs typeface="Arial" pitchFamily="34" charset="0"/>
              </a:rPr>
              <a:t>CLASSIFICATION</a:t>
            </a:r>
            <a:endParaRPr lang="en-IN" sz="2800" dirty="0"/>
          </a:p>
        </p:txBody>
      </p:sp>
      <p:sp>
        <p:nvSpPr>
          <p:cNvPr id="7" name="Rectangle 6"/>
          <p:cNvSpPr/>
          <p:nvPr/>
        </p:nvSpPr>
        <p:spPr>
          <a:xfrm>
            <a:off x="3276600" y="2590800"/>
            <a:ext cx="1736373" cy="369332"/>
          </a:xfrm>
          <a:prstGeom prst="rect">
            <a:avLst/>
          </a:prstGeom>
        </p:spPr>
        <p:txBody>
          <a:bodyPr wrap="none">
            <a:spAutoFit/>
          </a:bodyPr>
          <a:lstStyle/>
          <a:p>
            <a:r>
              <a:rPr lang="en-IN" dirty="0" smtClean="0">
                <a:solidFill>
                  <a:srgbClr val="FF0000"/>
                </a:solidFill>
                <a:latin typeface="Arial" panose="020B0604020202020204" pitchFamily="34" charset="0"/>
                <a:cs typeface="Arial" panose="020B0604020202020204" pitchFamily="34" charset="0"/>
              </a:rPr>
              <a:t>(infect chicken)</a:t>
            </a:r>
            <a:endParaRPr lang="en-IN" dirty="0">
              <a:solidFill>
                <a:srgbClr val="FF0000"/>
              </a:solidFill>
            </a:endParaRPr>
          </a:p>
        </p:txBody>
      </p:sp>
      <p:sp>
        <p:nvSpPr>
          <p:cNvPr id="8" name="Rectangle 7"/>
          <p:cNvSpPr/>
          <p:nvPr/>
        </p:nvSpPr>
        <p:spPr>
          <a:xfrm>
            <a:off x="3048000" y="3962400"/>
            <a:ext cx="4038600" cy="369332"/>
          </a:xfrm>
          <a:prstGeom prst="rect">
            <a:avLst/>
          </a:prstGeom>
        </p:spPr>
        <p:txBody>
          <a:bodyPr wrap="square">
            <a:spAutoFit/>
          </a:bodyPr>
          <a:lstStyle/>
          <a:p>
            <a:r>
              <a:rPr lang="en-IN" dirty="0" smtClean="0">
                <a:solidFill>
                  <a:srgbClr val="FF0000"/>
                </a:solidFill>
                <a:latin typeface="Arial" panose="020B0604020202020204" pitchFamily="34" charset="0"/>
                <a:cs typeface="Arial" panose="020B0604020202020204" pitchFamily="34" charset="0"/>
              </a:rPr>
              <a:t>(infect fish, crustaceans and molluscs</a:t>
            </a:r>
            <a:endParaRPr lang="en-IN" dirty="0">
              <a:solidFill>
                <a:srgbClr val="FF0000"/>
              </a:solidFill>
            </a:endParaRPr>
          </a:p>
        </p:txBody>
      </p:sp>
      <p:sp>
        <p:nvSpPr>
          <p:cNvPr id="9" name="Rectangle 8"/>
          <p:cNvSpPr/>
          <p:nvPr/>
        </p:nvSpPr>
        <p:spPr>
          <a:xfrm>
            <a:off x="3505200" y="4876800"/>
            <a:ext cx="1736373" cy="369332"/>
          </a:xfrm>
          <a:prstGeom prst="rect">
            <a:avLst/>
          </a:prstGeom>
        </p:spPr>
        <p:txBody>
          <a:bodyPr wrap="none">
            <a:spAutoFit/>
          </a:bodyPr>
          <a:lstStyle/>
          <a:p>
            <a:r>
              <a:rPr lang="en-IN" dirty="0" smtClean="0">
                <a:solidFill>
                  <a:srgbClr val="FF0000"/>
                </a:solidFill>
                <a:latin typeface="Arial" panose="020B0604020202020204" pitchFamily="34" charset="0"/>
                <a:cs typeface="Arial" panose="020B0604020202020204" pitchFamily="34" charset="0"/>
              </a:rPr>
              <a:t>(infect insects) </a:t>
            </a:r>
            <a:endParaRPr lang="en-IN" dirty="0">
              <a:solidFill>
                <a:srgbClr val="FF0000"/>
              </a:solidFill>
            </a:endParaRPr>
          </a:p>
        </p:txBody>
      </p:sp>
      <p:sp>
        <p:nvSpPr>
          <p:cNvPr id="10" name="Rectangle 9"/>
          <p:cNvSpPr/>
          <p:nvPr/>
        </p:nvSpPr>
        <p:spPr>
          <a:xfrm>
            <a:off x="3276600" y="5791200"/>
            <a:ext cx="1377300" cy="369332"/>
          </a:xfrm>
          <a:prstGeom prst="rect">
            <a:avLst/>
          </a:prstGeom>
        </p:spPr>
        <p:txBody>
          <a:bodyPr wrap="none">
            <a:spAutoFit/>
          </a:bodyPr>
          <a:lstStyle/>
          <a:p>
            <a:r>
              <a:rPr lang="en-IN" dirty="0" smtClean="0">
                <a:solidFill>
                  <a:srgbClr val="FF0000"/>
                </a:solidFill>
                <a:latin typeface="Arial" panose="020B0604020202020204" pitchFamily="34" charset="0"/>
                <a:cs typeface="Arial" panose="020B0604020202020204" pitchFamily="34" charset="0"/>
              </a:rPr>
              <a:t>(infect  fish)</a:t>
            </a:r>
            <a:endParaRPr lang="en-IN"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solidFill>
                  <a:srgbClr val="C00000"/>
                </a:solidFill>
                <a:latin typeface="Arial" pitchFamily="34" charset="0"/>
                <a:cs typeface="Arial" pitchFamily="34" charset="0"/>
              </a:rPr>
              <a:t>VACCINES </a:t>
            </a:r>
            <a:endParaRPr lang="en-IN" sz="3600" b="1" dirty="0">
              <a:solidFill>
                <a:srgbClr val="C00000"/>
              </a:solidFill>
              <a:latin typeface="Arial" pitchFamily="34" charset="0"/>
              <a:cs typeface="Arial" pitchFamily="34" charset="0"/>
            </a:endParaRPr>
          </a:p>
        </p:txBody>
      </p:sp>
      <p:sp>
        <p:nvSpPr>
          <p:cNvPr id="3" name="Content Placeholder 2"/>
          <p:cNvSpPr>
            <a:spLocks noGrp="1"/>
          </p:cNvSpPr>
          <p:nvPr>
            <p:ph idx="1"/>
          </p:nvPr>
        </p:nvSpPr>
        <p:spPr>
          <a:xfrm>
            <a:off x="152400" y="1600200"/>
            <a:ext cx="8839200" cy="4525963"/>
          </a:xfrm>
        </p:spPr>
        <p:txBody>
          <a:bodyPr>
            <a:normAutofit/>
          </a:bodyPr>
          <a:lstStyle/>
          <a:p>
            <a:r>
              <a:rPr lang="en-IN" sz="2400" dirty="0" smtClean="0">
                <a:latin typeface="Arial" panose="020B0604020202020204" pitchFamily="34" charset="0"/>
                <a:cs typeface="Arial" panose="020B0604020202020204" pitchFamily="34" charset="0"/>
              </a:rPr>
              <a:t>Three categories of vaccines, based on their pathogenicity, have been described: </a:t>
            </a:r>
          </a:p>
          <a:p>
            <a:r>
              <a:rPr lang="en-IN" sz="2400" dirty="0" smtClean="0">
                <a:latin typeface="Arial" panose="020B0604020202020204" pitchFamily="34" charset="0"/>
                <a:cs typeface="Arial" panose="020B0604020202020204" pitchFamily="34" charset="0"/>
              </a:rPr>
              <a:t>1) mild –for breeder flocks</a:t>
            </a:r>
          </a:p>
          <a:p>
            <a:r>
              <a:rPr lang="en-IN" sz="2400" dirty="0" smtClean="0">
                <a:latin typeface="Arial" panose="020B0604020202020204" pitchFamily="34" charset="0"/>
                <a:cs typeface="Arial" panose="020B0604020202020204" pitchFamily="34" charset="0"/>
              </a:rPr>
              <a:t>2) intermediate – for broilers and pullets</a:t>
            </a:r>
          </a:p>
          <a:p>
            <a:r>
              <a:rPr lang="en-IN" sz="2400" dirty="0" smtClean="0">
                <a:latin typeface="Arial" panose="020B0604020202020204" pitchFamily="34" charset="0"/>
                <a:cs typeface="Arial" panose="020B0604020202020204" pitchFamily="34" charset="0"/>
              </a:rPr>
              <a:t>3) intermediate plus (hot strain ) </a:t>
            </a:r>
          </a:p>
          <a:p>
            <a:r>
              <a:rPr lang="en-IN" sz="2400" dirty="0" smtClean="0">
                <a:latin typeface="Arial" panose="020B0604020202020204" pitchFamily="34" charset="0"/>
                <a:cs typeface="Arial" panose="020B0604020202020204" pitchFamily="34" charset="0"/>
              </a:rPr>
              <a:t>The intermediate type IBD vaccines are most commonly used. These vaccines can stimulate the broiler to produce antibodies earlier than the mild-type vaccines, without significant damage to the BF as may occur with the virulent type vaccines.</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525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85800" y="2590800"/>
            <a:ext cx="7772400" cy="1470025"/>
          </a:xfrm>
        </p:spPr>
        <p:txBody>
          <a:bodyPr>
            <a:noAutofit/>
          </a:bodyPr>
          <a:lstStyle/>
          <a:p>
            <a:r>
              <a:rPr lang="en-US" sz="6000" b="1" dirty="0" smtClean="0">
                <a:solidFill>
                  <a:schemeClr val="accent2">
                    <a:lumMod val="75000"/>
                  </a:schemeClr>
                </a:solidFill>
                <a:latin typeface="Monotype Corsiva" pitchFamily="66" charset="0"/>
              </a:rPr>
              <a:t>Family </a:t>
            </a:r>
            <a:r>
              <a:rPr lang="en-US" sz="6000" b="1" i="1" dirty="0" err="1" smtClean="0">
                <a:solidFill>
                  <a:schemeClr val="accent2">
                    <a:lumMod val="75000"/>
                  </a:schemeClr>
                </a:solidFill>
                <a:latin typeface="Monotype Corsiva" pitchFamily="66" charset="0"/>
              </a:rPr>
              <a:t>Togaviridae</a:t>
            </a:r>
            <a:r>
              <a:rPr lang="en-US" sz="4800" b="1" i="1" dirty="0" smtClean="0">
                <a:solidFill>
                  <a:schemeClr val="accent2">
                    <a:lumMod val="75000"/>
                  </a:schemeClr>
                </a:solidFill>
                <a:latin typeface="Monotype Corsiva" pitchFamily="66" charset="0"/>
              </a:rPr>
              <a:t/>
            </a:r>
            <a:br>
              <a:rPr lang="en-US" sz="4800" b="1" i="1" dirty="0" smtClean="0">
                <a:solidFill>
                  <a:schemeClr val="accent2">
                    <a:lumMod val="75000"/>
                  </a:schemeClr>
                </a:solidFill>
                <a:latin typeface="Monotype Corsiva" pitchFamily="66" charset="0"/>
              </a:rPr>
            </a:br>
            <a:r>
              <a:rPr lang="en-US" sz="3600" b="1" i="1" dirty="0" smtClean="0">
                <a:solidFill>
                  <a:schemeClr val="accent3">
                    <a:lumMod val="50000"/>
                  </a:schemeClr>
                </a:solidFill>
                <a:latin typeface="Bodoni MT" pitchFamily="18" charset="0"/>
              </a:rPr>
              <a:t>(small, enveloped viruses with single-stranded positive-sense RNA genomes)</a:t>
            </a:r>
            <a:r>
              <a:rPr lang="en-US" sz="4800" b="1" i="1" dirty="0" smtClean="0">
                <a:solidFill>
                  <a:schemeClr val="accent2">
                    <a:lumMod val="75000"/>
                  </a:schemeClr>
                </a:solidFill>
                <a:latin typeface="Monotype Corsiva" pitchFamily="66" charset="0"/>
              </a:rPr>
              <a:t/>
            </a:r>
            <a:br>
              <a:rPr lang="en-US" sz="4800" b="1" i="1" dirty="0" smtClean="0">
                <a:solidFill>
                  <a:schemeClr val="accent2">
                    <a:lumMod val="75000"/>
                  </a:schemeClr>
                </a:solidFill>
                <a:latin typeface="Monotype Corsiva" pitchFamily="66" charset="0"/>
              </a:rPr>
            </a:br>
            <a:endParaRPr lang="en-US" sz="4800" b="1" i="1" dirty="0">
              <a:solidFill>
                <a:schemeClr val="accent2">
                  <a:lumMod val="75000"/>
                </a:schemeClr>
              </a:solidFill>
              <a:latin typeface="Monotype Corsiva" pitchFamily="66" charset="0"/>
            </a:endParaRPr>
          </a:p>
        </p:txBody>
      </p:sp>
    </p:spTree>
    <p:extLst>
      <p:ext uri="{BB962C8B-B14F-4D97-AF65-F5344CB8AC3E}">
        <p14:creationId xmlns="" xmlns:p14="http://schemas.microsoft.com/office/powerpoint/2010/main" val="30835190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solidFill>
                  <a:schemeClr val="accent2">
                    <a:lumMod val="75000"/>
                  </a:schemeClr>
                </a:solidFill>
                <a:latin typeface="Arial" pitchFamily="34" charset="0"/>
                <a:cs typeface="Arial" pitchFamily="34" charset="0"/>
              </a:rPr>
              <a:t>General characteristics</a:t>
            </a:r>
            <a:endParaRPr lang="en-IN" sz="3600" b="1" dirty="0">
              <a:solidFill>
                <a:schemeClr val="accent2">
                  <a:lumMod val="75000"/>
                </a:schemeClr>
              </a:solidFill>
              <a:latin typeface="Arial" pitchFamily="34" charset="0"/>
              <a:cs typeface="Arial" pitchFamily="34" charset="0"/>
            </a:endParaRPr>
          </a:p>
        </p:txBody>
      </p:sp>
      <p:sp>
        <p:nvSpPr>
          <p:cNvPr id="3" name="Content Placeholder 2"/>
          <p:cNvSpPr>
            <a:spLocks noGrp="1"/>
          </p:cNvSpPr>
          <p:nvPr>
            <p:ph idx="1"/>
          </p:nvPr>
        </p:nvSpPr>
        <p:spPr>
          <a:xfrm>
            <a:off x="127889" y="1295400"/>
            <a:ext cx="9016111" cy="5031506"/>
          </a:xfrm>
        </p:spPr>
        <p:txBody>
          <a:bodyPr>
            <a:normAutofit/>
          </a:bodyPr>
          <a:lstStyle/>
          <a:p>
            <a:pPr>
              <a:lnSpc>
                <a:spcPct val="110000"/>
              </a:lnSpc>
            </a:pPr>
            <a:r>
              <a:rPr lang="en-US" sz="2400" dirty="0" smtClean="0">
                <a:latin typeface="Arial" pitchFamily="34" charset="0"/>
                <a:cs typeface="Arial" pitchFamily="34" charset="0"/>
              </a:rPr>
              <a:t>Members in the family possess a lipid envelope (or cloak: “toga”) surrounding an icosahedral </a:t>
            </a:r>
            <a:r>
              <a:rPr lang="en-US" sz="2400" dirty="0" err="1" smtClean="0">
                <a:latin typeface="Arial" pitchFamily="34" charset="0"/>
                <a:cs typeface="Arial" pitchFamily="34" charset="0"/>
              </a:rPr>
              <a:t>capsid</a:t>
            </a:r>
            <a:r>
              <a:rPr lang="en-US" sz="2400" dirty="0" smtClean="0">
                <a:latin typeface="Arial" pitchFamily="34" charset="0"/>
                <a:cs typeface="Arial" pitchFamily="34" charset="0"/>
              </a:rPr>
              <a:t>.</a:t>
            </a:r>
          </a:p>
          <a:p>
            <a:pPr>
              <a:lnSpc>
                <a:spcPct val="110000"/>
              </a:lnSpc>
            </a:pPr>
            <a:endParaRPr lang="en-US" sz="2400" b="1" dirty="0" smtClean="0">
              <a:latin typeface="Arial" pitchFamily="34" charset="0"/>
              <a:cs typeface="Arial" pitchFamily="34" charset="0"/>
            </a:endParaRPr>
          </a:p>
          <a:p>
            <a:pPr>
              <a:lnSpc>
                <a:spcPct val="110000"/>
              </a:lnSpc>
            </a:pPr>
            <a:r>
              <a:rPr lang="en-US" sz="2400" b="1" dirty="0" smtClean="0">
                <a:latin typeface="Arial" pitchFamily="34" charset="0"/>
                <a:cs typeface="Arial" pitchFamily="34" charset="0"/>
              </a:rPr>
              <a:t>Baltimore group IV </a:t>
            </a:r>
          </a:p>
          <a:p>
            <a:pPr>
              <a:lnSpc>
                <a:spcPct val="110000"/>
              </a:lnSpc>
            </a:pPr>
            <a:endParaRPr lang="en-US" sz="2400" dirty="0" smtClean="0">
              <a:latin typeface="Arial" pitchFamily="34" charset="0"/>
              <a:cs typeface="Arial" pitchFamily="34" charset="0"/>
            </a:endParaRPr>
          </a:p>
          <a:p>
            <a:pPr>
              <a:lnSpc>
                <a:spcPct val="110000"/>
              </a:lnSpc>
            </a:pPr>
            <a:r>
              <a:rPr lang="en-US" sz="2400" dirty="0" smtClean="0">
                <a:latin typeface="Arial" pitchFamily="34" charset="0"/>
                <a:cs typeface="Arial" pitchFamily="34" charset="0"/>
              </a:rPr>
              <a:t>Family includes </a:t>
            </a:r>
            <a:r>
              <a:rPr lang="en-US" sz="2400" dirty="0" err="1" smtClean="0">
                <a:solidFill>
                  <a:srgbClr val="FF0000"/>
                </a:solidFill>
                <a:latin typeface="Arial" pitchFamily="34" charset="0"/>
                <a:cs typeface="Arial" pitchFamily="34" charset="0"/>
              </a:rPr>
              <a:t>Alphavirus</a:t>
            </a:r>
            <a:r>
              <a:rPr lang="en-US" sz="2400" dirty="0" smtClean="0">
                <a:solidFill>
                  <a:srgbClr val="FF0000"/>
                </a:solidFill>
                <a:latin typeface="Arial" pitchFamily="34" charset="0"/>
                <a:cs typeface="Arial" pitchFamily="34" charset="0"/>
              </a:rPr>
              <a:t> genus which </a:t>
            </a:r>
            <a:r>
              <a:rPr lang="en-US" sz="2400" dirty="0" smtClean="0">
                <a:latin typeface="Arial" pitchFamily="34" charset="0"/>
                <a:cs typeface="Arial" pitchFamily="34" charset="0"/>
              </a:rPr>
              <a:t>includes a large number of species that are mostly mosquito-borne and pathogenic in their vertebrate hosts</a:t>
            </a:r>
          </a:p>
        </p:txBody>
      </p:sp>
    </p:spTree>
    <p:extLst>
      <p:ext uri="{BB962C8B-B14F-4D97-AF65-F5344CB8AC3E}">
        <p14:creationId xmlns="" xmlns:p14="http://schemas.microsoft.com/office/powerpoint/2010/main" val="182568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nSpc>
                <a:spcPct val="110000"/>
              </a:lnSpc>
            </a:pPr>
            <a:r>
              <a:rPr lang="en-US" sz="2800" dirty="0" smtClean="0">
                <a:latin typeface="Arial" pitchFamily="34" charset="0"/>
                <a:cs typeface="Arial" pitchFamily="34" charset="0"/>
              </a:rPr>
              <a:t>Before April 2019 the family also contained the </a:t>
            </a:r>
            <a:r>
              <a:rPr lang="en-US" sz="2800" dirty="0" smtClean="0">
                <a:solidFill>
                  <a:srgbClr val="FF0000"/>
                </a:solidFill>
                <a:latin typeface="Arial" pitchFamily="34" charset="0"/>
                <a:cs typeface="Arial" pitchFamily="34" charset="0"/>
              </a:rPr>
              <a:t>genus </a:t>
            </a:r>
            <a:r>
              <a:rPr lang="en-US" sz="2800" dirty="0" err="1" smtClean="0">
                <a:solidFill>
                  <a:srgbClr val="FF0000"/>
                </a:solidFill>
                <a:latin typeface="Arial" pitchFamily="34" charset="0"/>
                <a:cs typeface="Arial" pitchFamily="34" charset="0"/>
              </a:rPr>
              <a:t>Rubivirus</a:t>
            </a:r>
            <a:r>
              <a:rPr lang="en-US" sz="2800" dirty="0" smtClean="0">
                <a:latin typeface="Arial" pitchFamily="34" charset="0"/>
                <a:cs typeface="Arial" pitchFamily="34" charset="0"/>
              </a:rPr>
              <a:t> that has now been moved to the family </a:t>
            </a:r>
            <a:r>
              <a:rPr lang="en-US" sz="2800" i="1" dirty="0" err="1" smtClean="0">
                <a:solidFill>
                  <a:srgbClr val="FF0000"/>
                </a:solidFill>
                <a:latin typeface="Arial" pitchFamily="34" charset="0"/>
                <a:cs typeface="Arial" pitchFamily="34" charset="0"/>
              </a:rPr>
              <a:t>Matonaviridae</a:t>
            </a:r>
            <a:r>
              <a:rPr lang="en-US" sz="2800" dirty="0" smtClean="0">
                <a:latin typeface="Arial" pitchFamily="34" charset="0"/>
                <a:cs typeface="Arial" pitchFamily="34" charset="0"/>
              </a:rPr>
              <a:t>. </a:t>
            </a:r>
          </a:p>
          <a:p>
            <a:pPr>
              <a:lnSpc>
                <a:spcPct val="110000"/>
              </a:lnSpc>
            </a:pPr>
            <a:endParaRPr lang="en-US" sz="2800" dirty="0" smtClean="0">
              <a:latin typeface="Arial" pitchFamily="34" charset="0"/>
              <a:cs typeface="Arial" pitchFamily="34" charset="0"/>
            </a:endParaRPr>
          </a:p>
          <a:p>
            <a:pPr>
              <a:lnSpc>
                <a:spcPct val="110000"/>
              </a:lnSpc>
            </a:pPr>
            <a:r>
              <a:rPr lang="en-US" sz="2800" dirty="0" err="1" smtClean="0">
                <a:latin typeface="Arial" pitchFamily="34" charset="0"/>
                <a:cs typeface="Arial" pitchFamily="34" charset="0"/>
              </a:rPr>
              <a:t>Rubiviruses</a:t>
            </a:r>
            <a:r>
              <a:rPr lang="en-US" sz="2800" dirty="0" smtClean="0">
                <a:latin typeface="Arial" pitchFamily="34" charset="0"/>
                <a:cs typeface="Arial" pitchFamily="34" charset="0"/>
              </a:rPr>
              <a:t> differ from </a:t>
            </a:r>
            <a:r>
              <a:rPr lang="en-US" sz="2800" dirty="0" err="1" smtClean="0">
                <a:latin typeface="Arial" pitchFamily="34" charset="0"/>
                <a:cs typeface="Arial" pitchFamily="34" charset="0"/>
              </a:rPr>
              <a:t>alphaviruses</a:t>
            </a:r>
            <a:r>
              <a:rPr lang="en-US" sz="2800" dirty="0" smtClean="0">
                <a:latin typeface="Arial" pitchFamily="34" charset="0"/>
                <a:cs typeface="Arial" pitchFamily="34" charset="0"/>
              </a:rPr>
              <a:t> in their mode of transmission, genome organization, </a:t>
            </a:r>
            <a:r>
              <a:rPr lang="en-US" sz="2800" dirty="0" err="1" smtClean="0">
                <a:latin typeface="Arial" pitchFamily="34" charset="0"/>
                <a:cs typeface="Arial" pitchFamily="34" charset="0"/>
              </a:rPr>
              <a:t>virion</a:t>
            </a:r>
            <a:r>
              <a:rPr lang="en-US" sz="2800" dirty="0" smtClean="0">
                <a:latin typeface="Arial" pitchFamily="34" charset="0"/>
                <a:cs typeface="Arial" pitchFamily="34" charset="0"/>
              </a:rPr>
              <a:t> structure and sequence relationships.</a:t>
            </a:r>
          </a:p>
          <a:p>
            <a:pPr>
              <a:lnSpc>
                <a:spcPct val="110000"/>
              </a:lnSpc>
            </a:pPr>
            <a:endParaRPr lang="en-US" sz="2800" dirty="0" smtClean="0">
              <a:latin typeface="Arial" pitchFamily="34" charset="0"/>
              <a:cs typeface="Arial" pitchFamily="34" charset="0"/>
            </a:endParaRPr>
          </a:p>
          <a:p>
            <a:pPr>
              <a:lnSpc>
                <a:spcPct val="110000"/>
              </a:lnSpc>
            </a:pPr>
            <a:r>
              <a:rPr lang="en-US" sz="2800" dirty="0" err="1" smtClean="0">
                <a:latin typeface="Arial" pitchFamily="34" charset="0"/>
                <a:cs typeface="Arial" pitchFamily="34" charset="0"/>
              </a:rPr>
              <a:t>Rubivirus</a:t>
            </a:r>
            <a:r>
              <a:rPr lang="en-US" sz="2800" dirty="0" smtClean="0">
                <a:latin typeface="Arial" pitchFamily="34" charset="0"/>
                <a:cs typeface="Arial" pitchFamily="34" charset="0"/>
              </a:rPr>
              <a:t> genus is exclusively human pathogen i.e. </a:t>
            </a:r>
            <a:r>
              <a:rPr lang="en-US" sz="2800" b="1" dirty="0" smtClean="0">
                <a:latin typeface="Arial" pitchFamily="34" charset="0"/>
                <a:cs typeface="Arial" pitchFamily="34" charset="0"/>
              </a:rPr>
              <a:t>Rubella virus</a:t>
            </a:r>
            <a:endParaRPr lang="en-IN" sz="2800" b="1" dirty="0" smtClean="0">
              <a:latin typeface="Arial" pitchFamily="34" charset="0"/>
              <a:cs typeface="Arial" pitchFamily="34" charset="0"/>
            </a:endParaRPr>
          </a:p>
          <a:p>
            <a:endParaRPr 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err="1" smtClean="0">
                <a:solidFill>
                  <a:srgbClr val="FF0000"/>
                </a:solidFill>
                <a:latin typeface="Arial" pitchFamily="34" charset="0"/>
                <a:cs typeface="Arial" pitchFamily="34" charset="0"/>
              </a:rPr>
              <a:t>Alphavirus</a:t>
            </a:r>
            <a:r>
              <a:rPr lang="en-US" sz="4000" b="1" dirty="0" smtClean="0">
                <a:solidFill>
                  <a:srgbClr val="FF0000"/>
                </a:solidFill>
                <a:latin typeface="Arial" pitchFamily="34" charset="0"/>
                <a:cs typeface="Arial" pitchFamily="34" charset="0"/>
              </a:rPr>
              <a:t> </a:t>
            </a:r>
            <a:endParaRPr lang="en-US" sz="4000" b="1"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371600"/>
            <a:ext cx="8382000" cy="5029200"/>
          </a:xfrm>
        </p:spPr>
        <p:txBody>
          <a:bodyPr>
            <a:noAutofit/>
          </a:bodyPr>
          <a:lstStyle/>
          <a:p>
            <a:r>
              <a:rPr lang="en-US" sz="2400" dirty="0" smtClean="0">
                <a:latin typeface="Arial" pitchFamily="34" charset="0"/>
                <a:cs typeface="Arial" pitchFamily="34" charset="0"/>
              </a:rPr>
              <a:t>The </a:t>
            </a:r>
            <a:r>
              <a:rPr lang="en-US" sz="2400" dirty="0" err="1" smtClean="0">
                <a:latin typeface="Arial" pitchFamily="34" charset="0"/>
                <a:cs typeface="Arial" pitchFamily="34" charset="0"/>
              </a:rPr>
              <a:t>alphaviruses</a:t>
            </a:r>
            <a:r>
              <a:rPr lang="en-US" sz="2400" dirty="0" smtClean="0">
                <a:latin typeface="Arial" pitchFamily="34" charset="0"/>
                <a:cs typeface="Arial" pitchFamily="34" charset="0"/>
              </a:rPr>
              <a:t> were originally described as </a:t>
            </a:r>
            <a:r>
              <a:rPr lang="en-US" sz="2400" b="1" dirty="0" smtClean="0">
                <a:latin typeface="Arial" pitchFamily="34" charset="0"/>
                <a:cs typeface="Arial" pitchFamily="34" charset="0"/>
              </a:rPr>
              <a:t>Group A </a:t>
            </a:r>
            <a:r>
              <a:rPr lang="en-US" sz="2400" b="1" dirty="0" err="1" smtClean="0">
                <a:latin typeface="Arial" pitchFamily="34" charset="0"/>
                <a:cs typeface="Arial" pitchFamily="34" charset="0"/>
              </a:rPr>
              <a:t>arboviruses</a:t>
            </a:r>
            <a:r>
              <a:rPr lang="en-US" sz="2400" b="1" dirty="0" smtClean="0">
                <a:latin typeface="Arial" pitchFamily="34" charset="0"/>
                <a:cs typeface="Arial" pitchFamily="34" charset="0"/>
              </a:rPr>
              <a:t> </a:t>
            </a:r>
            <a:r>
              <a:rPr lang="en-US" sz="2400" dirty="0" smtClean="0">
                <a:latin typeface="Arial" pitchFamily="34" charset="0"/>
                <a:cs typeface="Arial" pitchFamily="34" charset="0"/>
              </a:rPr>
              <a:t>based upon their antigenic cross-relationships.</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Transmitted to humans through the </a:t>
            </a:r>
            <a:r>
              <a:rPr lang="en-US" sz="2400" b="1" dirty="0" smtClean="0">
                <a:latin typeface="Arial" pitchFamily="34" charset="0"/>
                <a:cs typeface="Arial" pitchFamily="34" charset="0"/>
              </a:rPr>
              <a:t>mosquito species</a:t>
            </a:r>
            <a:r>
              <a:rPr lang="en-US" sz="2400" dirty="0" smtClean="0">
                <a:latin typeface="Arial" pitchFamily="34" charset="0"/>
                <a:cs typeface="Arial" pitchFamily="34" charset="0"/>
              </a:rPr>
              <a:t> </a:t>
            </a:r>
            <a:r>
              <a:rPr lang="en-US" sz="2400" i="1" dirty="0" err="1" smtClean="0">
                <a:latin typeface="Arial" pitchFamily="34" charset="0"/>
                <a:cs typeface="Arial" pitchFamily="34" charset="0"/>
              </a:rPr>
              <a:t>Aedes</a:t>
            </a:r>
            <a:r>
              <a:rPr lang="en-US" sz="2400" i="1" dirty="0" smtClean="0">
                <a:latin typeface="Arial" pitchFamily="34" charset="0"/>
                <a:cs typeface="Arial" pitchFamily="34" charset="0"/>
              </a:rPr>
              <a:t> </a:t>
            </a:r>
            <a:r>
              <a:rPr lang="en-US" sz="2400" i="1" dirty="0" err="1" smtClean="0">
                <a:latin typeface="Arial" pitchFamily="34" charset="0"/>
                <a:cs typeface="Arial" pitchFamily="34" charset="0"/>
              </a:rPr>
              <a:t>aegypti</a:t>
            </a:r>
            <a:r>
              <a:rPr lang="en-US" sz="2400" dirty="0" smtClean="0">
                <a:latin typeface="Arial" pitchFamily="34" charset="0"/>
                <a:cs typeface="Arial" pitchFamily="34" charset="0"/>
              </a:rPr>
              <a:t> and </a:t>
            </a:r>
            <a:r>
              <a:rPr lang="en-US" sz="2400" i="1" dirty="0" err="1" smtClean="0">
                <a:latin typeface="Arial" pitchFamily="34" charset="0"/>
                <a:cs typeface="Arial" pitchFamily="34" charset="0"/>
              </a:rPr>
              <a:t>Aedes</a:t>
            </a:r>
            <a:r>
              <a:rPr lang="en-US" sz="2400" i="1" dirty="0" smtClean="0">
                <a:latin typeface="Arial" pitchFamily="34" charset="0"/>
                <a:cs typeface="Arial" pitchFamily="34" charset="0"/>
              </a:rPr>
              <a:t> </a:t>
            </a:r>
            <a:r>
              <a:rPr lang="en-US" sz="2400" i="1" dirty="0" err="1" smtClean="0">
                <a:latin typeface="Arial" pitchFamily="34" charset="0"/>
                <a:cs typeface="Arial" pitchFamily="34" charset="0"/>
              </a:rPr>
              <a:t>albopictus</a:t>
            </a:r>
            <a:r>
              <a:rPr lang="en-US" sz="2400" dirty="0" smtClean="0">
                <a:latin typeface="Arial" pitchFamily="34" charset="0"/>
                <a:cs typeface="Arial" pitchFamily="34" charset="0"/>
              </a:rPr>
              <a:t>, where they cause various diseases and can be broadly divided into </a:t>
            </a:r>
            <a:r>
              <a:rPr lang="en-US" sz="2400" dirty="0" err="1" smtClean="0">
                <a:latin typeface="Arial" pitchFamily="34" charset="0"/>
                <a:cs typeface="Arial" pitchFamily="34" charset="0"/>
              </a:rPr>
              <a:t>arthritogenic</a:t>
            </a:r>
            <a:r>
              <a:rPr lang="en-US" sz="2400" dirty="0" smtClean="0">
                <a:latin typeface="Arial" pitchFamily="34" charset="0"/>
                <a:cs typeface="Arial" pitchFamily="34" charset="0"/>
              </a:rPr>
              <a:t> and </a:t>
            </a:r>
            <a:r>
              <a:rPr lang="en-US" sz="2400" dirty="0" err="1" smtClean="0">
                <a:latin typeface="Arial" pitchFamily="34" charset="0"/>
                <a:cs typeface="Arial" pitchFamily="34" charset="0"/>
              </a:rPr>
              <a:t>encephalitogenic</a:t>
            </a:r>
            <a:r>
              <a:rPr lang="en-US" sz="2400" dirty="0" smtClean="0">
                <a:latin typeface="Arial" pitchFamily="34" charset="0"/>
                <a:cs typeface="Arial" pitchFamily="34" charset="0"/>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b="1" dirty="0" smtClean="0">
                <a:latin typeface="Arial" pitchFamily="34" charset="0"/>
                <a:cs typeface="Arial" pitchFamily="34" charset="0"/>
              </a:rPr>
              <a:t>Old World </a:t>
            </a:r>
            <a:r>
              <a:rPr lang="en-US" sz="2400" b="1" dirty="0" err="1" smtClean="0">
                <a:latin typeface="Arial" pitchFamily="34" charset="0"/>
                <a:cs typeface="Arial" pitchFamily="34" charset="0"/>
              </a:rPr>
              <a:t>alphaviruses</a:t>
            </a:r>
            <a:r>
              <a:rPr lang="en-US" sz="2400" b="1" dirty="0" smtClean="0">
                <a:latin typeface="Arial" pitchFamily="34" charset="0"/>
                <a:cs typeface="Arial" pitchFamily="34" charset="0"/>
              </a:rPr>
              <a:t> </a:t>
            </a:r>
            <a:r>
              <a:rPr lang="en-US" sz="2400" dirty="0" smtClean="0">
                <a:latin typeface="Arial" pitchFamily="34" charset="0"/>
                <a:cs typeface="Arial" pitchFamily="34" charset="0"/>
              </a:rPr>
              <a:t>such as </a:t>
            </a:r>
            <a:r>
              <a:rPr lang="en-US" sz="2400" dirty="0" err="1" smtClean="0">
                <a:latin typeface="Arial" pitchFamily="34" charset="0"/>
                <a:cs typeface="Arial" pitchFamily="34" charset="0"/>
              </a:rPr>
              <a:t>chikungunya</a:t>
            </a:r>
            <a:r>
              <a:rPr lang="en-US" sz="2400" dirty="0" smtClean="0">
                <a:latin typeface="Arial" pitchFamily="34" charset="0"/>
                <a:cs typeface="Arial" pitchFamily="34" charset="0"/>
              </a:rPr>
              <a:t> virus (CHIKV), </a:t>
            </a:r>
            <a:r>
              <a:rPr lang="en-US" sz="2400" dirty="0" err="1" smtClean="0">
                <a:latin typeface="Arial" pitchFamily="34" charset="0"/>
                <a:cs typeface="Arial" pitchFamily="34" charset="0"/>
              </a:rPr>
              <a:t>o’nyong’nyong</a:t>
            </a:r>
            <a:r>
              <a:rPr lang="en-US" sz="2400" dirty="0" smtClean="0">
                <a:latin typeface="Arial" pitchFamily="34" charset="0"/>
                <a:cs typeface="Arial" pitchFamily="34" charset="0"/>
              </a:rPr>
              <a:t> virus (ONNV), and </a:t>
            </a:r>
            <a:r>
              <a:rPr lang="en-US" sz="2400" dirty="0" err="1" smtClean="0">
                <a:latin typeface="Arial" pitchFamily="34" charset="0"/>
                <a:cs typeface="Arial" pitchFamily="34" charset="0"/>
              </a:rPr>
              <a:t>sindbis</a:t>
            </a:r>
            <a:r>
              <a:rPr lang="en-US" sz="2400" dirty="0" smtClean="0">
                <a:latin typeface="Arial" pitchFamily="34" charset="0"/>
                <a:cs typeface="Arial" pitchFamily="34" charset="0"/>
              </a:rPr>
              <a:t> virus (SINV) are </a:t>
            </a:r>
            <a:r>
              <a:rPr lang="en-US" sz="2400" dirty="0" err="1" smtClean="0">
                <a:latin typeface="Arial" pitchFamily="34" charset="0"/>
                <a:cs typeface="Arial" pitchFamily="34" charset="0"/>
              </a:rPr>
              <a:t>arthritogenic</a:t>
            </a:r>
            <a:r>
              <a:rPr lang="en-US" sz="2400" dirty="0" smtClean="0">
                <a:latin typeface="Arial" pitchFamily="34" charset="0"/>
                <a:cs typeface="Arial" pitchFamily="34" charset="0"/>
              </a:rPr>
              <a:t> and commonly cause febrile illness accompanied by rash, </a:t>
            </a:r>
            <a:r>
              <a:rPr lang="en-US" sz="2400" dirty="0" err="1" smtClean="0">
                <a:latin typeface="Arial" pitchFamily="34" charset="0"/>
                <a:cs typeface="Arial" pitchFamily="34" charset="0"/>
              </a:rPr>
              <a:t>polyarthralgia</a:t>
            </a:r>
            <a:r>
              <a:rPr lang="en-US" sz="2400" dirty="0" smtClean="0">
                <a:latin typeface="Arial" pitchFamily="34" charset="0"/>
                <a:cs typeface="Arial" pitchFamily="34" charset="0"/>
              </a:rPr>
              <a:t> and chronic arthritis . </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Infection with </a:t>
            </a:r>
            <a:r>
              <a:rPr lang="en-US" sz="2400" b="1" dirty="0" smtClean="0">
                <a:latin typeface="Arial" pitchFamily="34" charset="0"/>
                <a:cs typeface="Arial" pitchFamily="34" charset="0"/>
              </a:rPr>
              <a:t>New World </a:t>
            </a:r>
            <a:r>
              <a:rPr lang="en-US" sz="2400" b="1" dirty="0" err="1" smtClean="0">
                <a:latin typeface="Arial" pitchFamily="34" charset="0"/>
                <a:cs typeface="Arial" pitchFamily="34" charset="0"/>
              </a:rPr>
              <a:t>alphaviruses</a:t>
            </a:r>
            <a:r>
              <a:rPr lang="en-US" sz="2400" b="1" dirty="0" smtClean="0">
                <a:latin typeface="Arial" pitchFamily="34" charset="0"/>
                <a:cs typeface="Arial" pitchFamily="34" charset="0"/>
              </a:rPr>
              <a:t> </a:t>
            </a:r>
            <a:r>
              <a:rPr lang="en-US" sz="2400" dirty="0" smtClean="0">
                <a:latin typeface="Arial" pitchFamily="34" charset="0"/>
                <a:cs typeface="Arial" pitchFamily="34" charset="0"/>
              </a:rPr>
              <a:t>such as Eastern equine encephalitis (EEEV) and Venezuelan equine encephalitis virus (VEEV), which are less prevalent in humans, are mostly associated with neurological disease. Cause </a:t>
            </a:r>
            <a:r>
              <a:rPr lang="en-US" sz="2400" dirty="0" smtClean="0">
                <a:solidFill>
                  <a:srgbClr val="FF0000"/>
                </a:solidFill>
                <a:latin typeface="Arial" pitchFamily="34" charset="0"/>
                <a:cs typeface="Arial" pitchFamily="34" charset="0"/>
              </a:rPr>
              <a:t>sleeping sickness </a:t>
            </a:r>
            <a:r>
              <a:rPr lang="en-US" sz="2400" dirty="0" smtClean="0">
                <a:latin typeface="Arial" pitchFamily="34" charset="0"/>
                <a:cs typeface="Arial" pitchFamily="34" charset="0"/>
              </a:rPr>
              <a:t>in horses.</a:t>
            </a:r>
          </a:p>
          <a:p>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chemeClr val="accent2">
                    <a:lumMod val="75000"/>
                  </a:schemeClr>
                </a:solidFill>
                <a:latin typeface="Arial" pitchFamily="34" charset="0"/>
                <a:cs typeface="Arial" pitchFamily="34" charset="0"/>
              </a:rPr>
              <a:t>VIRION PROPERTIES</a:t>
            </a:r>
            <a:endParaRPr lang="en-IN" sz="3200" b="1" dirty="0">
              <a:solidFill>
                <a:schemeClr val="accent2">
                  <a:lumMod val="75000"/>
                </a:schemeClr>
              </a:solidFill>
              <a:latin typeface="Arial" pitchFamily="34" charset="0"/>
              <a:cs typeface="Arial" pitchFamily="34" charset="0"/>
            </a:endParaRPr>
          </a:p>
        </p:txBody>
      </p:sp>
      <p:sp>
        <p:nvSpPr>
          <p:cNvPr id="3" name="Content Placeholder 2"/>
          <p:cNvSpPr>
            <a:spLocks noGrp="1"/>
          </p:cNvSpPr>
          <p:nvPr>
            <p:ph idx="1"/>
          </p:nvPr>
        </p:nvSpPr>
        <p:spPr>
          <a:xfrm>
            <a:off x="127888" y="1527048"/>
            <a:ext cx="8901012" cy="5330952"/>
          </a:xfrm>
        </p:spPr>
        <p:txBody>
          <a:bodyPr>
            <a:normAutofit/>
          </a:bodyPr>
          <a:lstStyle/>
          <a:p>
            <a:r>
              <a:rPr lang="en-US" sz="2400" b="1" dirty="0" smtClean="0">
                <a:latin typeface="Arial" pitchFamily="34" charset="0"/>
                <a:cs typeface="Arial" pitchFamily="34" charset="0"/>
              </a:rPr>
              <a:t>Spherical</a:t>
            </a:r>
            <a:r>
              <a:rPr lang="en-IN" sz="2400" dirty="0" smtClean="0">
                <a:latin typeface="Arial" pitchFamily="34" charset="0"/>
                <a:cs typeface="Arial" pitchFamily="34" charset="0"/>
              </a:rPr>
              <a:t> and uniform in appearance</a:t>
            </a:r>
          </a:p>
          <a:p>
            <a:endParaRPr lang="en-US" sz="2400" b="1" dirty="0" smtClean="0">
              <a:latin typeface="Arial" pitchFamily="34" charset="0"/>
              <a:cs typeface="Arial" pitchFamily="34" charset="0"/>
            </a:endParaRPr>
          </a:p>
          <a:p>
            <a:r>
              <a:rPr lang="en-US" sz="2400" b="1" dirty="0" smtClean="0">
                <a:latin typeface="Arial" pitchFamily="34" charset="0"/>
                <a:cs typeface="Arial" pitchFamily="34" charset="0"/>
              </a:rPr>
              <a:t>Enveloped</a:t>
            </a:r>
            <a:r>
              <a:rPr lang="en-US" sz="2400" dirty="0" smtClean="0">
                <a:latin typeface="Arial" pitchFamily="34" charset="0"/>
                <a:cs typeface="Arial" pitchFamily="34" charset="0"/>
              </a:rPr>
              <a:t> and 70 nm in diameter</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The particle consists of a </a:t>
            </a:r>
            <a:r>
              <a:rPr lang="en-US" sz="2400" dirty="0" err="1" smtClean="0">
                <a:latin typeface="Arial" pitchFamily="34" charset="0"/>
                <a:cs typeface="Arial" pitchFamily="34" charset="0"/>
              </a:rPr>
              <a:t>nucleocapsid</a:t>
            </a:r>
            <a:r>
              <a:rPr lang="en-US" sz="2400" dirty="0" smtClean="0">
                <a:latin typeface="Arial" pitchFamily="34" charset="0"/>
                <a:cs typeface="Arial" pitchFamily="34" charset="0"/>
              </a:rPr>
              <a:t> core surrounded by a lipid </a:t>
            </a:r>
            <a:r>
              <a:rPr lang="en-US" sz="2400" dirty="0" err="1" smtClean="0">
                <a:latin typeface="Arial" pitchFamily="34" charset="0"/>
                <a:cs typeface="Arial" pitchFamily="34" charset="0"/>
              </a:rPr>
              <a:t>bilayer</a:t>
            </a:r>
            <a:r>
              <a:rPr lang="en-US" sz="2400" dirty="0" smtClean="0">
                <a:latin typeface="Arial" pitchFamily="34" charset="0"/>
                <a:cs typeface="Arial" pitchFamily="34" charset="0"/>
              </a:rPr>
              <a:t> that is embedded with glycoprotein spikes or </a:t>
            </a:r>
            <a:r>
              <a:rPr lang="en-US" sz="2400" b="1" dirty="0" err="1" smtClean="0">
                <a:latin typeface="Arial" pitchFamily="34" charset="0"/>
                <a:cs typeface="Arial" pitchFamily="34" charset="0"/>
              </a:rPr>
              <a:t>peplomers</a:t>
            </a:r>
            <a:r>
              <a:rPr lang="en-US" sz="2400" dirty="0" smtClean="0">
                <a:latin typeface="Arial" pitchFamily="34" charset="0"/>
                <a:cs typeface="Arial" pitchFamily="34" charset="0"/>
              </a:rPr>
              <a:t>.</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The lipid </a:t>
            </a:r>
            <a:r>
              <a:rPr lang="en-US" sz="2400" dirty="0" err="1" smtClean="0">
                <a:latin typeface="Arial" pitchFamily="34" charset="0"/>
                <a:cs typeface="Arial" pitchFamily="34" charset="0"/>
              </a:rPr>
              <a:t>bilayer</a:t>
            </a:r>
            <a:r>
              <a:rPr lang="en-US" sz="2400" dirty="0" smtClean="0">
                <a:latin typeface="Arial" pitchFamily="34" charset="0"/>
                <a:cs typeface="Arial" pitchFamily="34" charset="0"/>
              </a:rPr>
              <a:t> is host-derived from the site of budding. </a:t>
            </a:r>
            <a:r>
              <a:rPr lang="en-US" sz="2400" dirty="0" err="1" smtClean="0">
                <a:latin typeface="Arial" pitchFamily="34" charset="0"/>
                <a:cs typeface="Arial" pitchFamily="34" charset="0"/>
              </a:rPr>
              <a:t>Alphaviruses</a:t>
            </a:r>
            <a:r>
              <a:rPr lang="en-US" sz="2400" dirty="0" smtClean="0">
                <a:latin typeface="Arial" pitchFamily="34" charset="0"/>
                <a:cs typeface="Arial" pitchFamily="34" charset="0"/>
              </a:rPr>
              <a:t> bud from the plasma membrane although, in arthropods, budding into internal vesicles has also been observed</a:t>
            </a:r>
          </a:p>
        </p:txBody>
      </p:sp>
    </p:spTree>
    <p:extLst>
      <p:ext uri="{BB962C8B-B14F-4D97-AF65-F5344CB8AC3E}">
        <p14:creationId xmlns="" xmlns:p14="http://schemas.microsoft.com/office/powerpoint/2010/main" val="27058707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1000" y="1295400"/>
            <a:ext cx="8229600" cy="4525963"/>
          </a:xfrm>
        </p:spPr>
        <p:txBody>
          <a:bodyPr>
            <a:normAutofit fontScale="77500" lnSpcReduction="20000"/>
          </a:bodyPr>
          <a:lstStyle/>
          <a:p>
            <a:pPr>
              <a:lnSpc>
                <a:spcPct val="110000"/>
              </a:lnSpc>
            </a:pPr>
            <a:r>
              <a:rPr lang="en-US" sz="2800" dirty="0" smtClean="0">
                <a:latin typeface="Arial" pitchFamily="34" charset="0"/>
                <a:cs typeface="Arial" pitchFamily="34" charset="0"/>
              </a:rPr>
              <a:t>The </a:t>
            </a:r>
            <a:r>
              <a:rPr lang="en-US" sz="2800" dirty="0" err="1" smtClean="0">
                <a:latin typeface="Arial" pitchFamily="34" charset="0"/>
                <a:cs typeface="Arial" pitchFamily="34" charset="0"/>
              </a:rPr>
              <a:t>peplomers</a:t>
            </a:r>
            <a:r>
              <a:rPr lang="en-US" sz="2800" dirty="0" smtClean="0">
                <a:latin typeface="Arial" pitchFamily="34" charset="0"/>
                <a:cs typeface="Arial" pitchFamily="34" charset="0"/>
              </a:rPr>
              <a:t> are arranged as </a:t>
            </a:r>
            <a:r>
              <a:rPr lang="en-US" sz="2800" b="1" dirty="0" smtClean="0">
                <a:latin typeface="Arial" pitchFamily="34" charset="0"/>
                <a:cs typeface="Arial" pitchFamily="34" charset="0"/>
              </a:rPr>
              <a:t>80 </a:t>
            </a:r>
            <a:r>
              <a:rPr lang="en-US" sz="2800" b="1" dirty="0" err="1" smtClean="0">
                <a:latin typeface="Arial" pitchFamily="34" charset="0"/>
                <a:cs typeface="Arial" pitchFamily="34" charset="0"/>
              </a:rPr>
              <a:t>trimers</a:t>
            </a:r>
            <a:r>
              <a:rPr lang="en-US" sz="2800" dirty="0" smtClean="0">
                <a:latin typeface="Arial" pitchFamily="34" charset="0"/>
                <a:cs typeface="Arial" pitchFamily="34" charset="0"/>
              </a:rPr>
              <a:t>, each a </a:t>
            </a:r>
            <a:r>
              <a:rPr lang="en-US" sz="2800" dirty="0" err="1" smtClean="0">
                <a:latin typeface="Arial" pitchFamily="34" charset="0"/>
                <a:cs typeface="Arial" pitchFamily="34" charset="0"/>
              </a:rPr>
              <a:t>heterodimer</a:t>
            </a:r>
            <a:r>
              <a:rPr lang="en-US" sz="2800" dirty="0" smtClean="0">
                <a:latin typeface="Arial" pitchFamily="34" charset="0"/>
                <a:cs typeface="Arial" pitchFamily="34" charset="0"/>
              </a:rPr>
              <a:t> composed of two </a:t>
            </a:r>
            <a:r>
              <a:rPr lang="en-US" sz="2800" dirty="0" err="1" smtClean="0">
                <a:latin typeface="Arial" pitchFamily="34" charset="0"/>
                <a:cs typeface="Arial" pitchFamily="34" charset="0"/>
              </a:rPr>
              <a:t>glycoproteins</a:t>
            </a:r>
            <a:r>
              <a:rPr lang="en-US" sz="2800" dirty="0" smtClean="0">
                <a:latin typeface="Arial" pitchFamily="34" charset="0"/>
                <a:cs typeface="Arial" pitchFamily="34" charset="0"/>
              </a:rPr>
              <a:t>, E1 and E2.</a:t>
            </a:r>
          </a:p>
          <a:p>
            <a:pPr>
              <a:lnSpc>
                <a:spcPct val="110000"/>
              </a:lnSpc>
            </a:pPr>
            <a:endParaRPr lang="en-US" sz="2800" dirty="0" smtClean="0">
              <a:latin typeface="Arial" pitchFamily="34" charset="0"/>
              <a:cs typeface="Arial" pitchFamily="34" charset="0"/>
            </a:endParaRPr>
          </a:p>
          <a:p>
            <a:pPr>
              <a:lnSpc>
                <a:spcPct val="110000"/>
              </a:lnSpc>
            </a:pPr>
            <a:r>
              <a:rPr lang="en-US" sz="2800" dirty="0" smtClean="0">
                <a:latin typeface="Arial" pitchFamily="34" charset="0"/>
                <a:cs typeface="Arial" pitchFamily="34" charset="0"/>
              </a:rPr>
              <a:t>Each spike is composed of three E1-E2 </a:t>
            </a:r>
            <a:r>
              <a:rPr lang="en-US" sz="2800" dirty="0" err="1" smtClean="0">
                <a:latin typeface="Arial" pitchFamily="34" charset="0"/>
                <a:cs typeface="Arial" pitchFamily="34" charset="0"/>
              </a:rPr>
              <a:t>heterodimers</a:t>
            </a:r>
            <a:r>
              <a:rPr lang="en-US" sz="2800" dirty="0" smtClean="0">
                <a:latin typeface="Arial" pitchFamily="34" charset="0"/>
                <a:cs typeface="Arial" pitchFamily="34" charset="0"/>
              </a:rPr>
              <a:t>.</a:t>
            </a:r>
          </a:p>
          <a:p>
            <a:pPr>
              <a:lnSpc>
                <a:spcPct val="110000"/>
              </a:lnSpc>
            </a:pPr>
            <a:endParaRPr lang="en-US" sz="2800" dirty="0" smtClean="0">
              <a:latin typeface="Arial" pitchFamily="34" charset="0"/>
              <a:cs typeface="Arial" pitchFamily="34" charset="0"/>
            </a:endParaRPr>
          </a:p>
          <a:p>
            <a:pPr>
              <a:lnSpc>
                <a:spcPct val="110000"/>
              </a:lnSpc>
            </a:pPr>
            <a:r>
              <a:rPr lang="en-US" sz="2800" dirty="0" smtClean="0">
                <a:latin typeface="Arial" pitchFamily="34" charset="0"/>
                <a:cs typeface="Arial" pitchFamily="34" charset="0"/>
              </a:rPr>
              <a:t>The genome is a single-strand of positive-sense RNA that is capped and has a poly-A tail.</a:t>
            </a:r>
          </a:p>
          <a:p>
            <a:pPr>
              <a:lnSpc>
                <a:spcPct val="110000"/>
              </a:lnSpc>
            </a:pPr>
            <a:endParaRPr lang="en-US" sz="2800" dirty="0" smtClean="0">
              <a:latin typeface="Arial" pitchFamily="34" charset="0"/>
              <a:cs typeface="Arial" pitchFamily="34" charset="0"/>
            </a:endParaRPr>
          </a:p>
          <a:p>
            <a:pPr>
              <a:lnSpc>
                <a:spcPct val="110000"/>
              </a:lnSpc>
            </a:pPr>
            <a:r>
              <a:rPr lang="en-US" sz="2800" dirty="0" smtClean="0">
                <a:latin typeface="Arial" pitchFamily="34" charset="0"/>
                <a:cs typeface="Arial" pitchFamily="34" charset="0"/>
              </a:rPr>
              <a:t>The </a:t>
            </a:r>
            <a:r>
              <a:rPr lang="en-US" sz="2800" dirty="0" smtClean="0">
                <a:solidFill>
                  <a:srgbClr val="FF0000"/>
                </a:solidFill>
                <a:latin typeface="Arial" pitchFamily="34" charset="0"/>
                <a:cs typeface="Arial" pitchFamily="34" charset="0"/>
              </a:rPr>
              <a:t>5' two-thirds of the genome encodes nonstructural proteins</a:t>
            </a:r>
            <a:r>
              <a:rPr lang="en-US" sz="2800" dirty="0" smtClean="0">
                <a:latin typeface="Arial" pitchFamily="34" charset="0"/>
                <a:cs typeface="Arial" pitchFamily="34" charset="0"/>
              </a:rPr>
              <a:t>; the 3' one-third is not translated from genomic RNA itself but is expressed as a 26S </a:t>
            </a:r>
            <a:r>
              <a:rPr lang="en-US" sz="2800" dirty="0" err="1" smtClean="0">
                <a:latin typeface="Arial" pitchFamily="34" charset="0"/>
                <a:cs typeface="Arial" pitchFamily="34" charset="0"/>
              </a:rPr>
              <a:t>subgenomic</a:t>
            </a:r>
            <a:r>
              <a:rPr lang="en-US" sz="2800" dirty="0" smtClean="0">
                <a:latin typeface="Arial" pitchFamily="34" charset="0"/>
                <a:cs typeface="Arial" pitchFamily="34" charset="0"/>
              </a:rPr>
              <a:t> mRNA molecule, which is transcribed from a full-length, negative-sense intermediate.</a:t>
            </a:r>
          </a:p>
          <a:p>
            <a:pPr>
              <a:lnSpc>
                <a:spcPct val="110000"/>
              </a:lnSpc>
            </a:pPr>
            <a:endParaRPr lang="en-US" sz="2800" dirty="0" smtClean="0">
              <a:latin typeface="Arial" pitchFamily="34" charset="0"/>
              <a:cs typeface="Arial" pitchFamily="34" charset="0"/>
            </a:endParaRPr>
          </a:p>
          <a:p>
            <a:pPr>
              <a:lnSpc>
                <a:spcPct val="110000"/>
              </a:lnSpc>
            </a:pPr>
            <a:endParaRPr 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ogaviridae_virion.png"/>
          <p:cNvPicPr>
            <a:picLocks noGrp="1" noChangeAspect="1"/>
          </p:cNvPicPr>
          <p:nvPr>
            <p:ph idx="1"/>
          </p:nvPr>
        </p:nvPicPr>
        <p:blipFill>
          <a:blip r:embed="rId2" cstate="print"/>
          <a:stretch>
            <a:fillRect/>
          </a:stretch>
        </p:blipFill>
        <p:spPr>
          <a:xfrm>
            <a:off x="651133" y="1423852"/>
            <a:ext cx="7789482" cy="4911634"/>
          </a:xfr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 y="177801"/>
            <a:ext cx="9143999" cy="6299199"/>
          </a:xfrm>
        </p:spPr>
        <p:txBody>
          <a:bodyPr>
            <a:normAutofit/>
          </a:bodyPr>
          <a:lstStyle/>
          <a:p>
            <a:pPr>
              <a:lnSpc>
                <a:spcPct val="120000"/>
              </a:lnSpc>
            </a:pPr>
            <a:r>
              <a:rPr lang="en-US" sz="2400" dirty="0" smtClean="0">
                <a:latin typeface="Arial" pitchFamily="34" charset="0"/>
                <a:cs typeface="Arial" pitchFamily="34" charset="0"/>
              </a:rPr>
              <a:t>The portion (</a:t>
            </a:r>
            <a:r>
              <a:rPr lang="en-US" sz="2400" b="1" dirty="0" smtClean="0">
                <a:latin typeface="Arial" pitchFamily="34" charset="0"/>
                <a:cs typeface="Arial" pitchFamily="34" charset="0"/>
              </a:rPr>
              <a:t>49S RNA) </a:t>
            </a:r>
            <a:r>
              <a:rPr lang="en-US" sz="2400" dirty="0" smtClean="0">
                <a:latin typeface="Arial" pitchFamily="34" charset="0"/>
                <a:cs typeface="Arial" pitchFamily="34" charset="0"/>
              </a:rPr>
              <a:t>coding for the nonstructural proteins is translated into a </a:t>
            </a:r>
            <a:r>
              <a:rPr lang="en-US" sz="2400" dirty="0" err="1" smtClean="0">
                <a:latin typeface="Arial" pitchFamily="34" charset="0"/>
                <a:cs typeface="Arial" pitchFamily="34" charset="0"/>
              </a:rPr>
              <a:t>polyprotein</a:t>
            </a:r>
            <a:r>
              <a:rPr lang="en-US" sz="2400" dirty="0" smtClean="0">
                <a:latin typeface="Arial" pitchFamily="34" charset="0"/>
                <a:cs typeface="Arial" pitchFamily="34" charset="0"/>
              </a:rPr>
              <a:t>, which is cleaved into </a:t>
            </a:r>
            <a:r>
              <a:rPr lang="en-US" sz="2400" b="1" dirty="0" smtClean="0">
                <a:latin typeface="Arial" pitchFamily="34" charset="0"/>
                <a:cs typeface="Arial" pitchFamily="34" charset="0"/>
              </a:rPr>
              <a:t>four NS proteins</a:t>
            </a:r>
            <a:r>
              <a:rPr lang="en-US" sz="2400" dirty="0" smtClean="0">
                <a:latin typeface="Arial" pitchFamily="34" charset="0"/>
                <a:cs typeface="Arial" pitchFamily="34" charset="0"/>
              </a:rPr>
              <a:t>. Two of these form the RNA polymerase, which transcribes a full-length, negative-sense complementary RNA from the genomic RNA template. </a:t>
            </a:r>
          </a:p>
          <a:p>
            <a:pPr>
              <a:lnSpc>
                <a:spcPct val="120000"/>
              </a:lnSpc>
            </a:pPr>
            <a:endParaRPr lang="en-US" sz="2400" dirty="0" smtClean="0">
              <a:latin typeface="Arial" pitchFamily="34" charset="0"/>
              <a:cs typeface="Arial" pitchFamily="34" charset="0"/>
            </a:endParaRPr>
          </a:p>
          <a:p>
            <a:pPr>
              <a:lnSpc>
                <a:spcPct val="120000"/>
              </a:lnSpc>
            </a:pPr>
            <a:r>
              <a:rPr lang="en-US" sz="2400" dirty="0" smtClean="0">
                <a:latin typeface="Arial" pitchFamily="34" charset="0"/>
                <a:cs typeface="Arial" pitchFamily="34" charset="0"/>
              </a:rPr>
              <a:t>Two positive-sense RNA species are transcribed from this complementary RNA: (1) </a:t>
            </a:r>
            <a:r>
              <a:rPr lang="en-US" sz="2400" dirty="0" err="1" smtClean="0">
                <a:latin typeface="Arial" pitchFamily="34" charset="0"/>
                <a:cs typeface="Arial" pitchFamily="34" charset="0"/>
              </a:rPr>
              <a:t>virion</a:t>
            </a:r>
            <a:r>
              <a:rPr lang="en-US" sz="2400" dirty="0" smtClean="0">
                <a:latin typeface="Arial" pitchFamily="34" charset="0"/>
                <a:cs typeface="Arial" pitchFamily="34" charset="0"/>
              </a:rPr>
              <a:t> RNA and      </a:t>
            </a:r>
          </a:p>
          <a:p>
            <a:pPr>
              <a:lnSpc>
                <a:spcPct val="120000"/>
              </a:lnSpc>
              <a:buNone/>
            </a:pPr>
            <a:r>
              <a:rPr lang="en-US" sz="2400" dirty="0" smtClean="0">
                <a:latin typeface="Arial" pitchFamily="34" charset="0"/>
                <a:cs typeface="Arial" pitchFamily="34" charset="0"/>
              </a:rPr>
              <a:t>    (2) a </a:t>
            </a:r>
            <a:r>
              <a:rPr lang="en-US" sz="2400" b="1" dirty="0" smtClean="0">
                <a:latin typeface="Arial" pitchFamily="34" charset="0"/>
                <a:cs typeface="Arial" pitchFamily="34" charset="0"/>
              </a:rPr>
              <a:t>26S </a:t>
            </a:r>
            <a:r>
              <a:rPr lang="en-US" sz="2400" b="1" dirty="0" err="1" smtClean="0">
                <a:latin typeface="Arial" pitchFamily="34" charset="0"/>
                <a:cs typeface="Arial" pitchFamily="34" charset="0"/>
              </a:rPr>
              <a:t>subgenomic</a:t>
            </a:r>
            <a:r>
              <a:rPr lang="en-US" sz="2400" b="1" dirty="0" smtClean="0">
                <a:latin typeface="Arial" pitchFamily="34" charset="0"/>
                <a:cs typeface="Arial" pitchFamily="34" charset="0"/>
              </a:rPr>
              <a:t> mRNA </a:t>
            </a:r>
            <a:r>
              <a:rPr lang="en-US" sz="2400" dirty="0" smtClean="0">
                <a:latin typeface="Arial" pitchFamily="34" charset="0"/>
                <a:cs typeface="Arial" pitchFamily="34" charset="0"/>
              </a:rPr>
              <a:t>which is identical to the 3' one-third of   the </a:t>
            </a:r>
            <a:r>
              <a:rPr lang="en-US" sz="2400" dirty="0" err="1" smtClean="0">
                <a:latin typeface="Arial" pitchFamily="34" charset="0"/>
                <a:cs typeface="Arial" pitchFamily="34" charset="0"/>
              </a:rPr>
              <a:t>virion</a:t>
            </a:r>
            <a:r>
              <a:rPr lang="en-US" sz="2400" dirty="0" smtClean="0">
                <a:latin typeface="Arial" pitchFamily="34" charset="0"/>
                <a:cs typeface="Arial" pitchFamily="34" charset="0"/>
              </a:rPr>
              <a:t> RNA, it is translated into a </a:t>
            </a:r>
            <a:r>
              <a:rPr lang="en-US" sz="2400" dirty="0" err="1" smtClean="0">
                <a:latin typeface="Arial" pitchFamily="34" charset="0"/>
                <a:cs typeface="Arial" pitchFamily="34" charset="0"/>
              </a:rPr>
              <a:t>polyprotein</a:t>
            </a:r>
            <a:r>
              <a:rPr lang="en-US" sz="2400" dirty="0" smtClean="0">
                <a:latin typeface="Arial" pitchFamily="34" charset="0"/>
                <a:cs typeface="Arial" pitchFamily="34" charset="0"/>
              </a:rPr>
              <a:t> that is then cleaved to form the viral </a:t>
            </a:r>
            <a:r>
              <a:rPr lang="en-US" sz="2400" dirty="0" smtClean="0">
                <a:solidFill>
                  <a:srgbClr val="FF0000"/>
                </a:solidFill>
                <a:latin typeface="Arial" pitchFamily="34" charset="0"/>
                <a:cs typeface="Arial" pitchFamily="34" charset="0"/>
              </a:rPr>
              <a:t>structural proteins El, E2, E3, 6K, and C. </a:t>
            </a:r>
            <a:endParaRPr lang="en-US" sz="2400" dirty="0">
              <a:solidFill>
                <a:srgbClr val="FF0000"/>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IN" sz="3600" b="1" dirty="0">
                <a:solidFill>
                  <a:srgbClr val="C00000"/>
                </a:solidFill>
                <a:latin typeface="Arial" pitchFamily="34" charset="0"/>
                <a:cs typeface="Arial" pitchFamily="34" charset="0"/>
              </a:rPr>
              <a:t>Viral Characteristics</a:t>
            </a:r>
          </a:p>
        </p:txBody>
      </p:sp>
      <p:sp>
        <p:nvSpPr>
          <p:cNvPr id="3" name="Content Placeholder 2"/>
          <p:cNvSpPr>
            <a:spLocks noGrp="1"/>
          </p:cNvSpPr>
          <p:nvPr>
            <p:ph idx="1"/>
          </p:nvPr>
        </p:nvSpPr>
        <p:spPr>
          <a:xfrm>
            <a:off x="152400" y="1143000"/>
            <a:ext cx="8839200" cy="5486400"/>
          </a:xfrm>
        </p:spPr>
        <p:txBody>
          <a:bodyPr>
            <a:normAutofit/>
          </a:bodyPr>
          <a:lstStyle/>
          <a:p>
            <a:pPr>
              <a:lnSpc>
                <a:spcPct val="110000"/>
              </a:lnSpc>
            </a:pPr>
            <a:r>
              <a:rPr lang="en-IN" sz="2400" b="1" dirty="0" smtClean="0">
                <a:latin typeface="Arial" pitchFamily="34" charset="0"/>
                <a:cs typeface="Arial" pitchFamily="34" charset="0"/>
              </a:rPr>
              <a:t>Non-enveloped,</a:t>
            </a:r>
            <a:r>
              <a:rPr lang="en-IN" sz="2400" dirty="0" smtClean="0">
                <a:latin typeface="Arial" pitchFamily="34" charset="0"/>
                <a:cs typeface="Arial" pitchFamily="34" charset="0"/>
              </a:rPr>
              <a:t> approximately 65 nm in diameter, and hexagonal with a single shell having </a:t>
            </a:r>
            <a:r>
              <a:rPr lang="en-IN" sz="2400" b="1" dirty="0" err="1" smtClean="0">
                <a:latin typeface="Arial" pitchFamily="34" charset="0"/>
                <a:cs typeface="Arial" pitchFamily="34" charset="0"/>
              </a:rPr>
              <a:t>icosahedral</a:t>
            </a:r>
            <a:r>
              <a:rPr lang="en-IN" sz="2400" b="1" dirty="0" smtClean="0">
                <a:latin typeface="Arial" pitchFamily="34" charset="0"/>
                <a:cs typeface="Arial" pitchFamily="34" charset="0"/>
              </a:rPr>
              <a:t> symmetry</a:t>
            </a:r>
            <a:r>
              <a:rPr lang="en-IN" sz="2400" dirty="0" smtClean="0">
                <a:latin typeface="Arial" pitchFamily="34" charset="0"/>
                <a:cs typeface="Arial" pitchFamily="34" charset="0"/>
              </a:rPr>
              <a:t>.</a:t>
            </a:r>
            <a:endParaRPr lang="en-IN" sz="2400" b="0" dirty="0" smtClean="0">
              <a:latin typeface="Arial" pitchFamily="34" charset="0"/>
              <a:cs typeface="Arial" pitchFamily="34" charset="0"/>
            </a:endParaRPr>
          </a:p>
          <a:p>
            <a:pPr>
              <a:lnSpc>
                <a:spcPct val="110000"/>
              </a:lnSpc>
            </a:pPr>
            <a:endParaRPr lang="en-IN" sz="2400" dirty="0" smtClean="0">
              <a:latin typeface="Arial" pitchFamily="34" charset="0"/>
              <a:cs typeface="Arial" pitchFamily="34" charset="0"/>
            </a:endParaRPr>
          </a:p>
          <a:p>
            <a:pPr>
              <a:lnSpc>
                <a:spcPct val="110000"/>
              </a:lnSpc>
            </a:pPr>
            <a:r>
              <a:rPr lang="en-IN" sz="2400" dirty="0" smtClean="0">
                <a:latin typeface="Arial" pitchFamily="34" charset="0"/>
                <a:cs typeface="Arial" pitchFamily="34" charset="0"/>
              </a:rPr>
              <a:t>The genome consists of </a:t>
            </a:r>
            <a:r>
              <a:rPr lang="en-IN" sz="2400" b="1" dirty="0" smtClean="0">
                <a:latin typeface="Arial" pitchFamily="34" charset="0"/>
                <a:cs typeface="Arial" pitchFamily="34" charset="0"/>
              </a:rPr>
              <a:t>two unrelated molecules of linear double-stranded RNA, designated A and B</a:t>
            </a:r>
          </a:p>
          <a:p>
            <a:pPr>
              <a:lnSpc>
                <a:spcPct val="110000"/>
              </a:lnSpc>
            </a:pPr>
            <a:endParaRPr lang="en-IN" sz="2400" b="1" dirty="0" smtClean="0">
              <a:latin typeface="Arial" pitchFamily="34" charset="0"/>
              <a:cs typeface="Arial" pitchFamily="34" charset="0"/>
            </a:endParaRPr>
          </a:p>
          <a:p>
            <a:pPr>
              <a:lnSpc>
                <a:spcPct val="110000"/>
              </a:lnSpc>
            </a:pPr>
            <a:r>
              <a:rPr lang="en-IN" sz="2400" b="1" dirty="0" smtClean="0">
                <a:latin typeface="Arial" pitchFamily="34" charset="0"/>
                <a:cs typeface="Arial" pitchFamily="34" charset="0"/>
              </a:rPr>
              <a:t>Larger Segment A</a:t>
            </a:r>
            <a:r>
              <a:rPr lang="en-IN" sz="2400" dirty="0" smtClean="0">
                <a:latin typeface="Arial" pitchFamily="34" charset="0"/>
                <a:cs typeface="Arial" pitchFamily="34" charset="0"/>
              </a:rPr>
              <a:t> ranges from 3.1 to 3.6 </a:t>
            </a:r>
            <a:r>
              <a:rPr lang="en-IN" sz="2400" dirty="0" err="1" smtClean="0">
                <a:latin typeface="Arial" pitchFamily="34" charset="0"/>
                <a:cs typeface="Arial" pitchFamily="34" charset="0"/>
              </a:rPr>
              <a:t>kbp</a:t>
            </a:r>
            <a:r>
              <a:rPr lang="en-IN" sz="2400" dirty="0" smtClean="0">
                <a:latin typeface="Arial" pitchFamily="34" charset="0"/>
                <a:cs typeface="Arial" pitchFamily="34" charset="0"/>
              </a:rPr>
              <a:t> in size and contains at least two open reading frames, the largest of which encodes a </a:t>
            </a:r>
            <a:r>
              <a:rPr lang="en-IN" sz="2400" dirty="0" err="1" smtClean="0">
                <a:latin typeface="Arial" pitchFamily="34" charset="0"/>
                <a:cs typeface="Arial" pitchFamily="34" charset="0"/>
              </a:rPr>
              <a:t>polyprotein</a:t>
            </a:r>
            <a:r>
              <a:rPr lang="en-IN" sz="2400" dirty="0" smtClean="0">
                <a:latin typeface="Arial" pitchFamily="34" charset="0"/>
                <a:cs typeface="Arial" pitchFamily="34" charset="0"/>
              </a:rPr>
              <a:t> that is processed to form the structural proteins, VP2 and VP3, and a viral protease (designated as VP4 or NS) that </a:t>
            </a:r>
            <a:r>
              <a:rPr lang="en-IN" sz="2400" dirty="0" err="1" smtClean="0">
                <a:latin typeface="Arial" pitchFamily="34" charset="0"/>
                <a:cs typeface="Arial" pitchFamily="34" charset="0"/>
              </a:rPr>
              <a:t>autocatalytically</a:t>
            </a:r>
            <a:r>
              <a:rPr lang="en-IN" sz="2400" dirty="0" smtClean="0">
                <a:latin typeface="Arial" pitchFamily="34" charset="0"/>
                <a:cs typeface="Arial" pitchFamily="34" charset="0"/>
              </a:rPr>
              <a:t> cleaves the </a:t>
            </a:r>
            <a:r>
              <a:rPr lang="en-IN" sz="2400" dirty="0" err="1" smtClean="0">
                <a:latin typeface="Arial" pitchFamily="34" charset="0"/>
                <a:cs typeface="Arial" pitchFamily="34" charset="0"/>
              </a:rPr>
              <a:t>polyprotein</a:t>
            </a:r>
            <a:r>
              <a:rPr lang="en-IN" sz="2400" dirty="0" smtClean="0">
                <a:latin typeface="Arial" pitchFamily="34" charset="0"/>
                <a:cs typeface="Arial" pitchFamily="34" charset="0"/>
              </a:rPr>
              <a:t>.</a:t>
            </a:r>
            <a:r>
              <a:rPr lang="en-IN" sz="2400" b="0" dirty="0" smtClean="0">
                <a:latin typeface="Arial" pitchFamily="34" charset="0"/>
                <a:cs typeface="Arial" pitchFamily="34" charset="0"/>
              </a:rPr>
              <a:t> </a:t>
            </a:r>
          </a:p>
        </p:txBody>
      </p:sp>
    </p:spTree>
    <p:extLst>
      <p:ext uri="{BB962C8B-B14F-4D97-AF65-F5344CB8AC3E}">
        <p14:creationId xmlns="" xmlns:p14="http://schemas.microsoft.com/office/powerpoint/2010/main" val="2825652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ELL\OneDrive\Pictures\Screenshots\2021-05-09.png"/>
          <p:cNvPicPr>
            <a:picLocks noChangeAspect="1" noChangeArrowheads="1"/>
          </p:cNvPicPr>
          <p:nvPr/>
        </p:nvPicPr>
        <p:blipFill>
          <a:blip r:embed="rId2"/>
          <a:srcRect l="25815" t="30572" r="26458" b="17172"/>
          <a:stretch>
            <a:fillRect/>
          </a:stretch>
        </p:blipFill>
        <p:spPr bwMode="auto">
          <a:xfrm>
            <a:off x="124064" y="683490"/>
            <a:ext cx="8619220" cy="5750707"/>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2">
                    <a:lumMod val="75000"/>
                  </a:schemeClr>
                </a:solidFill>
                <a:latin typeface="Arial" pitchFamily="34" charset="0"/>
                <a:cs typeface="Arial" pitchFamily="34" charset="0"/>
              </a:rPr>
              <a:t>Replication</a:t>
            </a:r>
            <a:endParaRPr lang="en-US" sz="3600" b="1" dirty="0">
              <a:solidFill>
                <a:schemeClr val="accent2">
                  <a:lumMod val="75000"/>
                </a:schemeClr>
              </a:solidFill>
              <a:latin typeface="Arial" pitchFamily="34" charset="0"/>
              <a:cs typeface="Arial" pitchFamily="34" charset="0"/>
            </a:endParaRPr>
          </a:p>
        </p:txBody>
      </p:sp>
      <p:sp>
        <p:nvSpPr>
          <p:cNvPr id="3" name="Content Placeholder 2"/>
          <p:cNvSpPr>
            <a:spLocks noGrp="1"/>
          </p:cNvSpPr>
          <p:nvPr>
            <p:ph idx="1"/>
          </p:nvPr>
        </p:nvSpPr>
        <p:spPr>
          <a:xfrm>
            <a:off x="1" y="1600204"/>
            <a:ext cx="9020375" cy="4525963"/>
          </a:xfrm>
        </p:spPr>
        <p:txBody>
          <a:bodyPr>
            <a:noAutofit/>
          </a:bodyPr>
          <a:lstStyle/>
          <a:p>
            <a:r>
              <a:rPr lang="en-US" sz="2000" b="1" dirty="0" smtClean="0">
                <a:solidFill>
                  <a:srgbClr val="FF0000"/>
                </a:solidFill>
                <a:latin typeface="Arial" pitchFamily="34" charset="0"/>
                <a:cs typeface="Arial" pitchFamily="34" charset="0"/>
              </a:rPr>
              <a:t>CYTOPLASMIC</a:t>
            </a:r>
            <a:endParaRPr lang="en-US" sz="2000" dirty="0" smtClean="0">
              <a:solidFill>
                <a:srgbClr val="FF0000"/>
              </a:solidFill>
              <a:latin typeface="Arial" pitchFamily="34" charset="0"/>
              <a:cs typeface="Arial" pitchFamily="34" charset="0"/>
            </a:endParaRPr>
          </a:p>
          <a:p>
            <a:r>
              <a:rPr lang="en-US" sz="2400" dirty="0" smtClean="0">
                <a:latin typeface="Arial" pitchFamily="34" charset="0"/>
                <a:cs typeface="Arial" pitchFamily="34" charset="0"/>
              </a:rPr>
              <a:t>Viral attachment to the host cell first involves interaction between the viral E1 glycoprotein with </a:t>
            </a:r>
            <a:r>
              <a:rPr lang="en-US" sz="2400" dirty="0" err="1" smtClean="0">
                <a:latin typeface="Arial" pitchFamily="34" charset="0"/>
                <a:cs typeface="Arial" pitchFamily="34" charset="0"/>
              </a:rPr>
              <a:t>phospholipid</a:t>
            </a:r>
            <a:r>
              <a:rPr lang="en-US" sz="2400" dirty="0" smtClean="0">
                <a:latin typeface="Arial" pitchFamily="34" charset="0"/>
                <a:cs typeface="Arial" pitchFamily="34" charset="0"/>
              </a:rPr>
              <a:t> receptors on the cell surface; entry involves binding of viral E2 glycoprotein to cellular proteins. This is followed by receptor-mediated </a:t>
            </a:r>
            <a:r>
              <a:rPr lang="en-US" sz="2400" dirty="0" err="1" smtClean="0">
                <a:latin typeface="Arial" pitchFamily="34" charset="0"/>
                <a:cs typeface="Arial" pitchFamily="34" charset="0"/>
              </a:rPr>
              <a:t>endocytosis</a:t>
            </a:r>
            <a:r>
              <a:rPr lang="en-US" sz="2400" dirty="0" smtClean="0">
                <a:latin typeface="Arial" pitchFamily="34" charset="0"/>
                <a:cs typeface="Arial" pitchFamily="34" charset="0"/>
              </a:rPr>
              <a:t>. </a:t>
            </a:r>
          </a:p>
          <a:p>
            <a:r>
              <a:rPr lang="en-US" sz="2400" dirty="0" smtClean="0">
                <a:latin typeface="Arial" pitchFamily="34" charset="0"/>
                <a:cs typeface="Arial" pitchFamily="34" charset="0"/>
              </a:rPr>
              <a:t>Fusion of virus membrane with host endosomal membrane.  </a:t>
            </a:r>
          </a:p>
          <a:p>
            <a:r>
              <a:rPr lang="en-US" sz="2400" dirty="0" smtClean="0">
                <a:latin typeface="Arial" pitchFamily="34" charset="0"/>
                <a:cs typeface="Arial" pitchFamily="34" charset="0"/>
              </a:rPr>
              <a:t>RNA genome is released into the cytoplasm.</a:t>
            </a:r>
          </a:p>
          <a:p>
            <a:r>
              <a:rPr lang="en-US" sz="2400" dirty="0" smtClean="0">
                <a:latin typeface="Arial" pitchFamily="34" charset="0"/>
                <a:cs typeface="Arial" pitchFamily="34" charset="0"/>
              </a:rPr>
              <a:t>The positive-sense genomic ssRNA is translated into a polyprotein, which is cleaved into non-structural proteins necessary for RNA synthesis (replication and transcription).</a:t>
            </a:r>
          </a:p>
          <a:p>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93437"/>
            <a:ext cx="9144000" cy="4976813"/>
          </a:xfrm>
        </p:spPr>
        <p:txBody>
          <a:bodyPr>
            <a:normAutofit/>
          </a:bodyPr>
          <a:lstStyle/>
          <a:p>
            <a:r>
              <a:rPr lang="en-US" sz="2400" dirty="0" smtClean="0">
                <a:latin typeface="Arial" pitchFamily="34" charset="0"/>
                <a:cs typeface="Arial" pitchFamily="34" charset="0"/>
              </a:rPr>
              <a:t>Replication takes place in cytoplasmic viral factories at the surface of endosomes. </a:t>
            </a:r>
          </a:p>
          <a:p>
            <a:r>
              <a:rPr lang="en-US" sz="2400" dirty="0" smtClean="0">
                <a:latin typeface="Arial" pitchFamily="34" charset="0"/>
                <a:cs typeface="Arial" pitchFamily="34" charset="0"/>
              </a:rPr>
              <a:t>A dsRNA genome is synthesized from the genomic ssRNA(+).</a:t>
            </a:r>
          </a:p>
          <a:p>
            <a:r>
              <a:rPr lang="en-US" sz="2400" dirty="0" smtClean="0">
                <a:latin typeface="Arial" pitchFamily="34" charset="0"/>
                <a:cs typeface="Arial" pitchFamily="34" charset="0"/>
              </a:rPr>
              <a:t>The dsRNA genome is transcribed/replicated thereby providing viral mRNAs/new ssRNA(+) genomes.</a:t>
            </a:r>
          </a:p>
          <a:p>
            <a:r>
              <a:rPr lang="en-US" sz="2400" dirty="0" smtClean="0">
                <a:latin typeface="Arial" pitchFamily="34" charset="0"/>
                <a:cs typeface="Arial" pitchFamily="34" charset="0"/>
              </a:rPr>
              <a:t>Expression of the subgenomic RNA (sgRNA) gives rise to the structural proteins.</a:t>
            </a:r>
          </a:p>
          <a:p>
            <a:r>
              <a:rPr lang="en-US" sz="2400" dirty="0" err="1" smtClean="0">
                <a:latin typeface="Arial" pitchFamily="34" charset="0"/>
                <a:cs typeface="Arial" pitchFamily="34" charset="0"/>
              </a:rPr>
              <a:t>Nucleocapsids</a:t>
            </a:r>
            <a:r>
              <a:rPr lang="en-US" sz="2400" dirty="0" smtClean="0">
                <a:latin typeface="Arial" pitchFamily="34" charset="0"/>
                <a:cs typeface="Arial" pitchFamily="34" charset="0"/>
              </a:rPr>
              <a:t> are assembled in the cytoplasm, upon endoplasmic reticulum membranes</a:t>
            </a:r>
          </a:p>
          <a:p>
            <a:r>
              <a:rPr lang="en-US" sz="2400" dirty="0" smtClean="0">
                <a:latin typeface="Arial" pitchFamily="34" charset="0"/>
                <a:cs typeface="Arial" pitchFamily="34" charset="0"/>
              </a:rPr>
              <a:t>The capsid is enveloped by budding at the plasma membrane where the virion exits the cell.</a:t>
            </a:r>
          </a:p>
          <a:p>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Schematic representation of the replication cycle of alphaviruses....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Schematic representation of the replication cycle of alphaviruses....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descr="https://basicmedicalkey.com/wp-content/uploads/2016/08/DA1DB2DC4C22FF5.jpg"/>
          <p:cNvPicPr>
            <a:picLocks noChangeAspect="1" noChangeArrowheads="1"/>
          </p:cNvPicPr>
          <p:nvPr/>
        </p:nvPicPr>
        <p:blipFill>
          <a:blip r:embed="rId2"/>
          <a:srcRect/>
          <a:stretch>
            <a:fillRect/>
          </a:stretch>
        </p:blipFill>
        <p:spPr bwMode="auto">
          <a:xfrm>
            <a:off x="808699" y="228600"/>
            <a:ext cx="7420901" cy="62484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984" y="195943"/>
            <a:ext cx="8711620" cy="1144306"/>
          </a:xfrm>
        </p:spPr>
        <p:txBody>
          <a:bodyPr>
            <a:normAutofit fontScale="90000"/>
          </a:bodyPr>
          <a:lstStyle/>
          <a:p>
            <a:r>
              <a:rPr lang="en-US" sz="4000" b="1" dirty="0" smtClean="0">
                <a:solidFill>
                  <a:schemeClr val="accent2">
                    <a:lumMod val="75000"/>
                  </a:schemeClr>
                </a:solidFill>
              </a:rPr>
              <a:t>Physiochemical and physical properties</a:t>
            </a:r>
            <a:r>
              <a:rPr lang="en-US" dirty="0" smtClean="0">
                <a:solidFill>
                  <a:srgbClr val="FF0000"/>
                </a:solidFill>
              </a:rPr>
              <a:t/>
            </a:r>
            <a:br>
              <a:rPr lang="en-US" dirty="0" smtClean="0">
                <a:solidFill>
                  <a:srgbClr val="FF0000"/>
                </a:solidFill>
              </a:rPr>
            </a:br>
            <a:endParaRPr lang="en-US" dirty="0">
              <a:solidFill>
                <a:srgbClr val="FF0000"/>
              </a:solidFill>
            </a:endParaRPr>
          </a:p>
        </p:txBody>
      </p:sp>
      <p:sp>
        <p:nvSpPr>
          <p:cNvPr id="3" name="Content Placeholder 2"/>
          <p:cNvSpPr>
            <a:spLocks noGrp="1"/>
          </p:cNvSpPr>
          <p:nvPr>
            <p:ph idx="1"/>
          </p:nvPr>
        </p:nvSpPr>
        <p:spPr>
          <a:xfrm>
            <a:off x="136414" y="1600204"/>
            <a:ext cx="8790176" cy="4525963"/>
          </a:xfrm>
        </p:spPr>
        <p:txBody>
          <a:bodyPr>
            <a:normAutofit/>
          </a:bodyPr>
          <a:lstStyle/>
          <a:p>
            <a:r>
              <a:rPr lang="en-US" sz="2400" dirty="0" smtClean="0">
                <a:latin typeface="Arial" pitchFamily="34" charset="0"/>
                <a:cs typeface="Arial" pitchFamily="34" charset="0"/>
              </a:rPr>
              <a:t>The viruses are not very stable in the environment and are inactivated easily by common disinfectants. </a:t>
            </a:r>
          </a:p>
          <a:p>
            <a:r>
              <a:rPr lang="en-US" sz="2400" dirty="0" err="1" smtClean="0">
                <a:latin typeface="Arial" pitchFamily="34" charset="0"/>
                <a:cs typeface="Arial" pitchFamily="34" charset="0"/>
              </a:rPr>
              <a:t>Virions</a:t>
            </a:r>
            <a:r>
              <a:rPr lang="en-US" sz="2400" dirty="0" smtClean="0">
                <a:latin typeface="Arial" pitchFamily="34" charset="0"/>
                <a:cs typeface="Arial" pitchFamily="34" charset="0"/>
              </a:rPr>
              <a:t> can be physically denatured by treating with various chemicals including urea, formaldehyde, beta-</a:t>
            </a:r>
            <a:r>
              <a:rPr lang="en-US" sz="2400" dirty="0" err="1" smtClean="0">
                <a:latin typeface="Arial" pitchFamily="34" charset="0"/>
                <a:cs typeface="Arial" pitchFamily="34" charset="0"/>
              </a:rPr>
              <a:t>propiolactone</a:t>
            </a:r>
            <a:r>
              <a:rPr lang="en-US" sz="2400" dirty="0" smtClean="0">
                <a:latin typeface="Arial" pitchFamily="34" charset="0"/>
                <a:cs typeface="Arial" pitchFamily="34" charset="0"/>
              </a:rPr>
              <a:t> , detergents, and acids. </a:t>
            </a:r>
          </a:p>
          <a:p>
            <a:r>
              <a:rPr lang="en-US" sz="2400" dirty="0" smtClean="0">
                <a:latin typeface="Arial" pitchFamily="34" charset="0"/>
                <a:cs typeface="Arial" pitchFamily="34" charset="0"/>
              </a:rPr>
              <a:t>Infectivity is also decreased by heat inactivation, by exposure to low pH in the absence of lipid vesicles and exposure to ultraviolet light .</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960120"/>
          </a:xfrm>
        </p:spPr>
        <p:txBody>
          <a:bodyPr>
            <a:noAutofit/>
          </a:bodyPr>
          <a:lstStyle/>
          <a:p>
            <a:r>
              <a:rPr lang="en-US" sz="2400" b="1" dirty="0" smtClean="0">
                <a:solidFill>
                  <a:schemeClr val="accent3">
                    <a:lumMod val="75000"/>
                  </a:schemeClr>
                </a:solidFill>
                <a:latin typeface="Arial" pitchFamily="34" charset="0"/>
                <a:cs typeface="Arial" pitchFamily="34" charset="0"/>
              </a:rPr>
              <a:t>DISEASES IN DOMESTIC ANIMALS AND ZOONOTIC DISEASES OF HUMANS</a:t>
            </a:r>
            <a:endParaRPr lang="en-IN" sz="2400" b="1" dirty="0">
              <a:solidFill>
                <a:schemeClr val="accent3">
                  <a:lumMod val="75000"/>
                </a:schemeClr>
              </a:solidFill>
              <a:latin typeface="Arial" pitchFamily="34" charset="0"/>
              <a:cs typeface="Arial"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rcRect l="2349" r="11252" b="4993"/>
          <a:stretch>
            <a:fillRect/>
          </a:stretch>
        </p:blipFill>
        <p:spPr>
          <a:xfrm>
            <a:off x="240612" y="1095086"/>
            <a:ext cx="8080641" cy="5229514"/>
          </a:xfrm>
        </p:spPr>
      </p:pic>
    </p:spTree>
    <p:extLst>
      <p:ext uri="{BB962C8B-B14F-4D97-AF65-F5344CB8AC3E}">
        <p14:creationId xmlns="" xmlns:p14="http://schemas.microsoft.com/office/powerpoint/2010/main" val="27223081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778" y="0"/>
            <a:ext cx="8229600" cy="1143000"/>
          </a:xfrm>
        </p:spPr>
        <p:txBody>
          <a:bodyPr>
            <a:normAutofit/>
          </a:bodyPr>
          <a:lstStyle/>
          <a:p>
            <a:r>
              <a:rPr lang="en-US" sz="3600" b="1" dirty="0" smtClean="0">
                <a:solidFill>
                  <a:schemeClr val="accent2">
                    <a:lumMod val="75000"/>
                  </a:schemeClr>
                </a:solidFill>
                <a:latin typeface="Arial" pitchFamily="34" charset="0"/>
                <a:cs typeface="Arial" pitchFamily="34" charset="0"/>
              </a:rPr>
              <a:t>Epidemiology </a:t>
            </a:r>
            <a:endParaRPr lang="en-US" sz="3600" b="1" dirty="0">
              <a:solidFill>
                <a:schemeClr val="accent2">
                  <a:lumMod val="75000"/>
                </a:schemeClr>
              </a:solidFill>
              <a:latin typeface="Arial" pitchFamily="34" charset="0"/>
              <a:cs typeface="Arial" pitchFamily="34" charset="0"/>
            </a:endParaRPr>
          </a:p>
        </p:txBody>
      </p:sp>
      <p:sp>
        <p:nvSpPr>
          <p:cNvPr id="3" name="Content Placeholder 2"/>
          <p:cNvSpPr>
            <a:spLocks noGrp="1"/>
          </p:cNvSpPr>
          <p:nvPr>
            <p:ph idx="1"/>
          </p:nvPr>
        </p:nvSpPr>
        <p:spPr>
          <a:xfrm>
            <a:off x="272829" y="1009077"/>
            <a:ext cx="8559978" cy="5262415"/>
          </a:xfrm>
        </p:spPr>
        <p:txBody>
          <a:bodyPr>
            <a:normAutofit fontScale="92500"/>
          </a:bodyPr>
          <a:lstStyle/>
          <a:p>
            <a:r>
              <a:rPr lang="en-US" sz="2400" dirty="0" smtClean="0">
                <a:latin typeface="Arial" pitchFamily="34" charset="0"/>
                <a:cs typeface="Arial" pitchFamily="34" charset="0"/>
              </a:rPr>
              <a:t>The </a:t>
            </a:r>
            <a:r>
              <a:rPr lang="en-US" sz="2400" dirty="0" err="1" smtClean="0">
                <a:latin typeface="Arial" pitchFamily="34" charset="0"/>
                <a:cs typeface="Arial" pitchFamily="34" charset="0"/>
              </a:rPr>
              <a:t>Alphaviral</a:t>
            </a:r>
            <a:r>
              <a:rPr lang="en-US" sz="2400" dirty="0" smtClean="0">
                <a:latin typeface="Arial" pitchFamily="34" charset="0"/>
                <a:cs typeface="Arial" pitchFamily="34" charset="0"/>
              </a:rPr>
              <a:t> equine </a:t>
            </a:r>
            <a:r>
              <a:rPr lang="en-US" sz="2400" dirty="0" err="1" smtClean="0">
                <a:latin typeface="Arial" pitchFamily="34" charset="0"/>
                <a:cs typeface="Arial" pitchFamily="34" charset="0"/>
              </a:rPr>
              <a:t>encephalitides</a:t>
            </a:r>
            <a:r>
              <a:rPr lang="en-US" sz="2400" dirty="0" smtClean="0">
                <a:latin typeface="Arial" pitchFamily="34" charset="0"/>
                <a:cs typeface="Arial" pitchFamily="34" charset="0"/>
              </a:rPr>
              <a:t>, including Eastern equine encephalitis (EEE), Venezuelan equine encephalitis (VEE) and western equine encephalitis (WEE), are arthropod-borne (mosquito-borne) diseases of horses that occur in the Western Hemisphere.</a:t>
            </a:r>
          </a:p>
          <a:p>
            <a:r>
              <a:rPr lang="en-US" sz="2400" dirty="0" smtClean="0">
                <a:latin typeface="Arial" pitchFamily="34" charset="0"/>
                <a:cs typeface="Arial" pitchFamily="34" charset="0"/>
              </a:rPr>
              <a:t>Although related, the three viruses are genetically and </a:t>
            </a:r>
            <a:r>
              <a:rPr lang="en-US" sz="2400" dirty="0" err="1" smtClean="0">
                <a:latin typeface="Arial" pitchFamily="34" charset="0"/>
                <a:cs typeface="Arial" pitchFamily="34" charset="0"/>
              </a:rPr>
              <a:t>antigenically</a:t>
            </a:r>
            <a:r>
              <a:rPr lang="en-US" sz="2400" dirty="0" smtClean="0">
                <a:latin typeface="Arial" pitchFamily="34" charset="0"/>
                <a:cs typeface="Arial" pitchFamily="34" charset="0"/>
              </a:rPr>
              <a:t> distinct.  </a:t>
            </a:r>
          </a:p>
          <a:p>
            <a:r>
              <a:rPr lang="en-US" sz="2400" dirty="0" smtClean="0">
                <a:solidFill>
                  <a:schemeClr val="accent2">
                    <a:lumMod val="75000"/>
                  </a:schemeClr>
                </a:solidFill>
                <a:latin typeface="Arial" pitchFamily="34" charset="0"/>
                <a:cs typeface="Arial" pitchFamily="34" charset="0"/>
              </a:rPr>
              <a:t>OIE List B disease</a:t>
            </a:r>
          </a:p>
          <a:p>
            <a:r>
              <a:rPr lang="en-US" sz="2400" b="1" dirty="0" smtClean="0">
                <a:latin typeface="Arial" pitchFamily="34" charset="0"/>
                <a:cs typeface="Arial" pitchFamily="34" charset="0"/>
              </a:rPr>
              <a:t>Serious </a:t>
            </a:r>
            <a:r>
              <a:rPr lang="en-US" sz="2400" b="1" dirty="0" err="1" smtClean="0">
                <a:latin typeface="Arial" pitchFamily="34" charset="0"/>
                <a:cs typeface="Arial" pitchFamily="34" charset="0"/>
              </a:rPr>
              <a:t>zoonoses</a:t>
            </a:r>
            <a:r>
              <a:rPr lang="en-US" sz="2400" dirty="0" smtClean="0">
                <a:latin typeface="Arial" pitchFamily="34" charset="0"/>
                <a:cs typeface="Arial" pitchFamily="34" charset="0"/>
              </a:rPr>
              <a:t>. </a:t>
            </a:r>
          </a:p>
          <a:p>
            <a:r>
              <a:rPr lang="en-US" sz="2400" dirty="0" smtClean="0">
                <a:latin typeface="Arial" pitchFamily="34" charset="0"/>
                <a:cs typeface="Arial" pitchFamily="34" charset="0"/>
              </a:rPr>
              <a:t>EEE and WEE have caused outbreaks of disease in poultry and other farmed bird species.</a:t>
            </a:r>
          </a:p>
          <a:p>
            <a:r>
              <a:rPr lang="en-US" sz="2400" dirty="0" smtClean="0">
                <a:latin typeface="Arial" pitchFamily="34" charset="0"/>
                <a:cs typeface="Arial" pitchFamily="34" charset="0"/>
              </a:rPr>
              <a:t>The three viruses are found in North, Central and South America, with </a:t>
            </a:r>
            <a:r>
              <a:rPr lang="en-US" sz="2400" b="1" dirty="0" smtClean="0">
                <a:latin typeface="Arial" pitchFamily="34" charset="0"/>
                <a:cs typeface="Arial" pitchFamily="34" charset="0"/>
              </a:rPr>
              <a:t>WEE being the most widely distributed </a:t>
            </a:r>
            <a:r>
              <a:rPr lang="en-US" sz="2400" dirty="0" smtClean="0">
                <a:latin typeface="Arial" pitchFamily="34" charset="0"/>
                <a:cs typeface="Arial" pitchFamily="34" charset="0"/>
              </a:rPr>
              <a:t>— from south-west Canada to most of South America east of the Andes.</a:t>
            </a:r>
          </a:p>
          <a:p>
            <a:pPr>
              <a:buNone/>
            </a:pPr>
            <a:endParaRPr lang="en-US" sz="2400" dirty="0" smtClean="0">
              <a:latin typeface="Arial" pitchFamily="34" charset="0"/>
              <a:cs typeface="Arial" pitchFamily="34" charset="0"/>
            </a:endParaRPr>
          </a:p>
          <a:p>
            <a:pPr>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2">
                    <a:lumMod val="75000"/>
                  </a:schemeClr>
                </a:solidFill>
                <a:latin typeface="Arial" pitchFamily="34" charset="0"/>
                <a:cs typeface="Arial" pitchFamily="34" charset="0"/>
              </a:rPr>
              <a:t>Transmission </a:t>
            </a:r>
            <a:endParaRPr lang="en-US" sz="3600" b="1" dirty="0">
              <a:solidFill>
                <a:schemeClr val="accent2">
                  <a:lumMod val="75000"/>
                </a:schemeClr>
              </a:solidFill>
              <a:latin typeface="Arial" pitchFamily="34" charset="0"/>
              <a:cs typeface="Arial" pitchFamily="34" charset="0"/>
            </a:endParaRPr>
          </a:p>
        </p:txBody>
      </p:sp>
      <p:sp>
        <p:nvSpPr>
          <p:cNvPr id="3" name="Content Placeholder 2"/>
          <p:cNvSpPr>
            <a:spLocks noGrp="1"/>
          </p:cNvSpPr>
          <p:nvPr>
            <p:ph idx="1"/>
          </p:nvPr>
        </p:nvSpPr>
        <p:spPr>
          <a:xfrm>
            <a:off x="228600" y="1371600"/>
            <a:ext cx="8516283" cy="4525963"/>
          </a:xfrm>
        </p:spPr>
        <p:txBody>
          <a:bodyPr>
            <a:noAutofit/>
          </a:bodyPr>
          <a:lstStyle/>
          <a:p>
            <a:r>
              <a:rPr lang="en-US" sz="2400" dirty="0" smtClean="0">
                <a:latin typeface="Arial" pitchFamily="34" charset="0"/>
                <a:cs typeface="Arial" pitchFamily="34" charset="0"/>
              </a:rPr>
              <a:t>Mosquitoes (</a:t>
            </a:r>
            <a:r>
              <a:rPr lang="en-US" sz="2400" i="1" dirty="0" err="1" smtClean="0">
                <a:latin typeface="Arial" pitchFamily="34" charset="0"/>
                <a:cs typeface="Arial" pitchFamily="34" charset="0"/>
              </a:rPr>
              <a:t>Culiseta</a:t>
            </a:r>
            <a:r>
              <a:rPr lang="en-US" sz="2400" i="1" dirty="0" smtClean="0">
                <a:latin typeface="Arial" pitchFamily="34" charset="0"/>
                <a:cs typeface="Arial" pitchFamily="34" charset="0"/>
              </a:rPr>
              <a:t> </a:t>
            </a:r>
            <a:r>
              <a:rPr lang="en-US" sz="2400" i="1" dirty="0" err="1" smtClean="0">
                <a:latin typeface="Arial" pitchFamily="34" charset="0"/>
                <a:cs typeface="Arial" pitchFamily="34" charset="0"/>
              </a:rPr>
              <a:t>melanura</a:t>
            </a:r>
            <a:r>
              <a:rPr lang="en-US" sz="2400" dirty="0" smtClean="0">
                <a:latin typeface="Arial" pitchFamily="34" charset="0"/>
                <a:cs typeface="Arial" pitchFamily="34" charset="0"/>
              </a:rPr>
              <a:t>, </a:t>
            </a:r>
            <a:r>
              <a:rPr lang="en-US" sz="2400" i="1" dirty="0" err="1" smtClean="0">
                <a:latin typeface="Arial" pitchFamily="34" charset="0"/>
                <a:cs typeface="Arial" pitchFamily="34" charset="0"/>
              </a:rPr>
              <a:t>Aedes</a:t>
            </a:r>
            <a:r>
              <a:rPr lang="en-US" sz="2400" i="1" dirty="0" smtClean="0">
                <a:latin typeface="Arial" pitchFamily="34" charset="0"/>
                <a:cs typeface="Arial" pitchFamily="34" charset="0"/>
              </a:rPr>
              <a:t> </a:t>
            </a:r>
            <a:r>
              <a:rPr lang="en-US" sz="2400" i="1" dirty="0" err="1" smtClean="0">
                <a:latin typeface="Arial" pitchFamily="34" charset="0"/>
                <a:cs typeface="Arial" pitchFamily="34" charset="0"/>
              </a:rPr>
              <a:t>vexans</a:t>
            </a:r>
            <a:r>
              <a:rPr lang="en-US" sz="2400" dirty="0" smtClean="0">
                <a:latin typeface="Arial" pitchFamily="34" charset="0"/>
                <a:cs typeface="Arial" pitchFamily="34" charset="0"/>
              </a:rPr>
              <a:t>, </a:t>
            </a:r>
            <a:r>
              <a:rPr lang="en-US" sz="2400" i="1" dirty="0" err="1" smtClean="0">
                <a:latin typeface="Arial" pitchFamily="34" charset="0"/>
                <a:cs typeface="Arial" pitchFamily="34" charset="0"/>
              </a:rPr>
              <a:t>Culiseta</a:t>
            </a:r>
            <a:r>
              <a:rPr lang="en-US" sz="2400" i="1" dirty="0" smtClean="0">
                <a:latin typeface="Arial" pitchFamily="34" charset="0"/>
                <a:cs typeface="Arial" pitchFamily="34" charset="0"/>
              </a:rPr>
              <a:t> </a:t>
            </a:r>
            <a:r>
              <a:rPr lang="en-US" sz="2400" i="1" dirty="0" err="1" smtClean="0">
                <a:latin typeface="Arial" pitchFamily="34" charset="0"/>
                <a:cs typeface="Arial" pitchFamily="34" charset="0"/>
              </a:rPr>
              <a:t>tarsalis</a:t>
            </a:r>
            <a:r>
              <a:rPr lang="en-US" sz="2400" dirty="0" smtClean="0">
                <a:latin typeface="Arial" pitchFamily="34" charset="0"/>
                <a:cs typeface="Arial" pitchFamily="34" charset="0"/>
              </a:rPr>
              <a:t>, </a:t>
            </a:r>
            <a:r>
              <a:rPr lang="en-US" sz="2400" i="1" dirty="0" err="1" smtClean="0">
                <a:latin typeface="Arial" pitchFamily="34" charset="0"/>
                <a:cs typeface="Arial" pitchFamily="34" charset="0"/>
              </a:rPr>
              <a:t>Culicoides</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spp</a:t>
            </a:r>
            <a:r>
              <a:rPr lang="en-US" sz="2400" dirty="0" smtClean="0">
                <a:latin typeface="Arial" pitchFamily="34" charset="0"/>
                <a:cs typeface="Arial" pitchFamily="34" charset="0"/>
              </a:rPr>
              <a:t>, </a:t>
            </a:r>
            <a:r>
              <a:rPr lang="en-US" sz="2400" i="1" dirty="0" err="1" smtClean="0">
                <a:latin typeface="Arial" pitchFamily="34" charset="0"/>
                <a:cs typeface="Arial" pitchFamily="34" charset="0"/>
              </a:rPr>
              <a:t>Culex</a:t>
            </a:r>
            <a:r>
              <a:rPr lang="en-US" sz="2400" dirty="0" smtClean="0">
                <a:latin typeface="Arial" pitchFamily="34" charset="0"/>
                <a:cs typeface="Arial" pitchFamily="34" charset="0"/>
              </a:rPr>
              <a:t> spp.) are responsible for transmitting all three viruses.</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The natural cycle for EEE and WEE viruses is between birds and/or small mammals and mosquitoes. </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Small outbreaks or sporadic cases occur in humans and horses, which are generally regarded as ‘dead end’ hosts. </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With VEE, the natural cycle is poorly understood, but is believed to involve </a:t>
            </a:r>
            <a:r>
              <a:rPr lang="en-US" sz="2400" dirty="0" err="1" smtClean="0">
                <a:latin typeface="Arial" pitchFamily="34" charset="0"/>
                <a:cs typeface="Arial" pitchFamily="34" charset="0"/>
              </a:rPr>
              <a:t>culicine</a:t>
            </a:r>
            <a:r>
              <a:rPr lang="en-US" sz="2400" dirty="0" smtClean="0">
                <a:latin typeface="Arial" pitchFamily="34" charset="0"/>
                <a:cs typeface="Arial" pitchFamily="34" charset="0"/>
              </a:rPr>
              <a:t> mosquitoes and forest rodents. </a:t>
            </a:r>
            <a:endParaRPr lang="en-US" sz="2400" dirty="0">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latin typeface="Arial" pitchFamily="34" charset="0"/>
                <a:cs typeface="Arial" pitchFamily="34" charset="0"/>
              </a:rPr>
              <a:t>TRANSMISSION OF EEE</a:t>
            </a:r>
            <a:endParaRPr lang="en-IN" sz="3200" b="1" dirty="0">
              <a:solidFill>
                <a:srgbClr val="FF0000"/>
              </a:solidFill>
              <a:latin typeface="Arial" pitchFamily="34" charset="0"/>
              <a:cs typeface="Arial"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1013853" y="1550966"/>
            <a:ext cx="6860670" cy="4859070"/>
          </a:xfrm>
        </p:spPr>
      </p:pic>
    </p:spTree>
    <p:extLst>
      <p:ext uri="{BB962C8B-B14F-4D97-AF65-F5344CB8AC3E}">
        <p14:creationId xmlns="" xmlns:p14="http://schemas.microsoft.com/office/powerpoint/2010/main" val="38601904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9848" t="22357" r="26970" b="26330"/>
          <a:stretch>
            <a:fillRect/>
          </a:stretch>
        </p:blipFill>
        <p:spPr bwMode="auto">
          <a:xfrm>
            <a:off x="1106351" y="1588657"/>
            <a:ext cx="7044385" cy="4886035"/>
          </a:xfrm>
          <a:prstGeom prst="rect">
            <a:avLst/>
          </a:prstGeom>
          <a:noFill/>
          <a:ln w="9525">
            <a:noFill/>
            <a:miter lim="800000"/>
            <a:headEnd/>
            <a:tailEnd/>
          </a:ln>
          <a:effectLst/>
        </p:spPr>
      </p:pic>
      <p:sp>
        <p:nvSpPr>
          <p:cNvPr id="5" name="Rectangle 4"/>
          <p:cNvSpPr/>
          <p:nvPr/>
        </p:nvSpPr>
        <p:spPr>
          <a:xfrm>
            <a:off x="3036597" y="307170"/>
            <a:ext cx="4450257" cy="523220"/>
          </a:xfrm>
          <a:prstGeom prst="rect">
            <a:avLst/>
          </a:prstGeom>
        </p:spPr>
        <p:txBody>
          <a:bodyPr wrap="none">
            <a:spAutoFit/>
          </a:bodyPr>
          <a:lstStyle/>
          <a:p>
            <a:r>
              <a:rPr lang="en-US" sz="2800" b="1" dirty="0" smtClean="0">
                <a:solidFill>
                  <a:srgbClr val="FF0000"/>
                </a:solidFill>
                <a:latin typeface="Arial" pitchFamily="34" charset="0"/>
                <a:cs typeface="Arial" pitchFamily="34" charset="0"/>
              </a:rPr>
              <a:t>TRANSMISSION OF WEE</a:t>
            </a: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lnSpc>
                <a:spcPct val="110000"/>
              </a:lnSpc>
            </a:pPr>
            <a:r>
              <a:rPr lang="en-IN" sz="2800" dirty="0" smtClean="0">
                <a:latin typeface="Arial" pitchFamily="34" charset="0"/>
                <a:cs typeface="Arial" pitchFamily="34" charset="0"/>
              </a:rPr>
              <a:t>VP2 forms the virus </a:t>
            </a:r>
            <a:r>
              <a:rPr lang="en-IN" sz="2800" dirty="0" err="1" smtClean="0">
                <a:latin typeface="Arial" pitchFamily="34" charset="0"/>
                <a:cs typeface="Arial" pitchFamily="34" charset="0"/>
              </a:rPr>
              <a:t>capsid</a:t>
            </a:r>
            <a:endParaRPr lang="en-IN" sz="2800" dirty="0" smtClean="0">
              <a:latin typeface="Arial" pitchFamily="34" charset="0"/>
              <a:cs typeface="Arial" pitchFamily="34" charset="0"/>
            </a:endParaRPr>
          </a:p>
          <a:p>
            <a:pPr algn="just">
              <a:lnSpc>
                <a:spcPct val="110000"/>
              </a:lnSpc>
            </a:pPr>
            <a:endParaRPr lang="en-IN" sz="2800" dirty="0" smtClean="0">
              <a:latin typeface="Arial" pitchFamily="34" charset="0"/>
              <a:cs typeface="Arial" pitchFamily="34" charset="0"/>
            </a:endParaRPr>
          </a:p>
          <a:p>
            <a:pPr algn="just">
              <a:lnSpc>
                <a:spcPct val="110000"/>
              </a:lnSpc>
            </a:pPr>
            <a:r>
              <a:rPr lang="en-IN" sz="2800" dirty="0" smtClean="0">
                <a:latin typeface="Arial" pitchFamily="34" charset="0"/>
                <a:cs typeface="Arial" pitchFamily="34" charset="0"/>
              </a:rPr>
              <a:t>VP2 also contains the principal antigenic sites (type specific Ag) responsible for eliciting neutralizing antibodies.</a:t>
            </a:r>
          </a:p>
          <a:p>
            <a:pPr algn="just">
              <a:lnSpc>
                <a:spcPct val="110000"/>
              </a:lnSpc>
            </a:pPr>
            <a:endParaRPr lang="en-IN" sz="2800" dirty="0" smtClean="0">
              <a:latin typeface="Arial" pitchFamily="34" charset="0"/>
              <a:cs typeface="Arial" pitchFamily="34" charset="0"/>
            </a:endParaRPr>
          </a:p>
          <a:p>
            <a:pPr algn="just">
              <a:lnSpc>
                <a:spcPct val="110000"/>
              </a:lnSpc>
            </a:pPr>
            <a:r>
              <a:rPr lang="en-IN" sz="2800" dirty="0" smtClean="0">
                <a:latin typeface="Arial" pitchFamily="34" charset="0"/>
                <a:cs typeface="Arial" pitchFamily="34" charset="0"/>
              </a:rPr>
              <a:t>The inner </a:t>
            </a:r>
            <a:r>
              <a:rPr lang="en-IN" sz="2800" dirty="0" err="1" smtClean="0">
                <a:latin typeface="Arial" pitchFamily="34" charset="0"/>
                <a:cs typeface="Arial" pitchFamily="34" charset="0"/>
              </a:rPr>
              <a:t>capsid</a:t>
            </a:r>
            <a:r>
              <a:rPr lang="en-IN" sz="2800" dirty="0" smtClean="0">
                <a:latin typeface="Arial" pitchFamily="34" charset="0"/>
                <a:cs typeface="Arial" pitchFamily="34" charset="0"/>
              </a:rPr>
              <a:t> protein, VP3, contains group-specific antigenic determinants and is associated with the genomic RNA.</a:t>
            </a:r>
          </a:p>
          <a:p>
            <a:pPr algn="just"/>
            <a:endParaRPr 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i="1" dirty="0" smtClean="0">
                <a:solidFill>
                  <a:schemeClr val="accent2">
                    <a:lumMod val="75000"/>
                  </a:schemeClr>
                </a:solidFill>
                <a:latin typeface="Arial" pitchFamily="34" charset="0"/>
                <a:cs typeface="Arial" pitchFamily="34" charset="0"/>
              </a:rPr>
              <a:t>Venezuelan Equine Encephalomyelitis Viruses</a:t>
            </a:r>
            <a:endParaRPr lang="en-US" sz="2800" dirty="0">
              <a:solidFill>
                <a:schemeClr val="accent2">
                  <a:lumMod val="75000"/>
                </a:schemeClr>
              </a:solidFill>
              <a:latin typeface="Arial" pitchFamily="34" charset="0"/>
              <a:cs typeface="Arial" pitchFamily="34" charset="0"/>
            </a:endParaRPr>
          </a:p>
        </p:txBody>
      </p:sp>
      <p:sp>
        <p:nvSpPr>
          <p:cNvPr id="3" name="Content Placeholder 2"/>
          <p:cNvSpPr>
            <a:spLocks noGrp="1"/>
          </p:cNvSpPr>
          <p:nvPr>
            <p:ph idx="1"/>
          </p:nvPr>
        </p:nvSpPr>
        <p:spPr>
          <a:xfrm>
            <a:off x="152400" y="1219200"/>
            <a:ext cx="8686800" cy="4876800"/>
          </a:xfrm>
        </p:spPr>
        <p:txBody>
          <a:bodyPr>
            <a:noAutofit/>
          </a:bodyPr>
          <a:lstStyle/>
          <a:p>
            <a:pPr algn="just"/>
            <a:r>
              <a:rPr lang="en-US" sz="2400" dirty="0" smtClean="0">
                <a:latin typeface="Arial" pitchFamily="34" charset="0"/>
                <a:cs typeface="Arial" pitchFamily="34" charset="0"/>
              </a:rPr>
              <a:t>The Venezuelan equine encephalomyelitis (VEE) complex contains at least </a:t>
            </a:r>
            <a:r>
              <a:rPr lang="en-US" sz="2400" b="1" dirty="0" smtClean="0">
                <a:latin typeface="Arial" pitchFamily="34" charset="0"/>
                <a:cs typeface="Arial" pitchFamily="34" charset="0"/>
              </a:rPr>
              <a:t>8 viral subtypes</a:t>
            </a:r>
            <a:r>
              <a:rPr lang="en-US" sz="2400" dirty="0" smtClean="0">
                <a:latin typeface="Arial" pitchFamily="34" charset="0"/>
                <a:cs typeface="Arial" pitchFamily="34" charset="0"/>
              </a:rPr>
              <a:t>; these viruses are divided into epizootic and enzootic groups. </a:t>
            </a:r>
          </a:p>
          <a:p>
            <a:pPr algn="just"/>
            <a:r>
              <a:rPr lang="en-US" sz="2400" dirty="0" smtClean="0">
                <a:latin typeface="Arial" pitchFamily="34" charset="0"/>
                <a:cs typeface="Arial" pitchFamily="34" charset="0"/>
              </a:rPr>
              <a:t>The epizootic subtypes are responsible for most epidemics. They are highly pathogenic for horses and also cause illness in humans. </a:t>
            </a:r>
          </a:p>
          <a:p>
            <a:pPr algn="just"/>
            <a:r>
              <a:rPr lang="en-US" sz="2400" dirty="0" smtClean="0">
                <a:latin typeface="Arial" pitchFamily="34" charset="0"/>
                <a:cs typeface="Arial" pitchFamily="34" charset="0"/>
              </a:rPr>
              <a:t>Enzootic (</a:t>
            </a:r>
            <a:r>
              <a:rPr lang="en-US" sz="2400" dirty="0" err="1" smtClean="0">
                <a:latin typeface="Arial" pitchFamily="34" charset="0"/>
                <a:cs typeface="Arial" pitchFamily="34" charset="0"/>
              </a:rPr>
              <a:t>sylvatic</a:t>
            </a:r>
            <a:r>
              <a:rPr lang="en-US" sz="2400" dirty="0" smtClean="0">
                <a:latin typeface="Arial" pitchFamily="34" charset="0"/>
                <a:cs typeface="Arial" pitchFamily="34" charset="0"/>
              </a:rPr>
              <a:t>) subtypes are generally found in limited geographic areas, where they occur in natural cycles between rodents and mosquitoes. The enzootic subtypes can cause human disease. They are usually nonpathogenic for horses; however, in 1993 an enzootic variant was responsible for an outbreak of VEE among horses in Mexico.</a:t>
            </a:r>
            <a:endParaRPr lang="en-US" sz="2400" dirty="0">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2">
                    <a:lumMod val="75000"/>
                  </a:schemeClr>
                </a:solidFill>
                <a:latin typeface="Arial" pitchFamily="34" charset="0"/>
                <a:cs typeface="Arial" pitchFamily="34" charset="0"/>
              </a:rPr>
              <a:t>Pathogenesis</a:t>
            </a:r>
            <a:endParaRPr lang="en-US" sz="3600" b="1" dirty="0">
              <a:solidFill>
                <a:schemeClr val="accent2">
                  <a:lumMod val="75000"/>
                </a:schemeClr>
              </a:solidFill>
              <a:latin typeface="Arial" pitchFamily="34" charset="0"/>
              <a:cs typeface="Arial" pitchFamily="34" charset="0"/>
            </a:endParaRPr>
          </a:p>
        </p:txBody>
      </p:sp>
      <p:sp>
        <p:nvSpPr>
          <p:cNvPr id="3" name="Content Placeholder 2"/>
          <p:cNvSpPr>
            <a:spLocks noGrp="1"/>
          </p:cNvSpPr>
          <p:nvPr>
            <p:ph idx="1"/>
          </p:nvPr>
        </p:nvSpPr>
        <p:spPr>
          <a:xfrm>
            <a:off x="153466" y="1313877"/>
            <a:ext cx="8883960" cy="5262415"/>
          </a:xfrm>
        </p:spPr>
        <p:txBody>
          <a:bodyPr>
            <a:noAutofit/>
          </a:bodyPr>
          <a:lstStyle/>
          <a:p>
            <a:r>
              <a:rPr lang="en-US" sz="2400" dirty="0" smtClean="0">
                <a:latin typeface="Arial" pitchFamily="34" charset="0"/>
                <a:cs typeface="Arial" pitchFamily="34" charset="0"/>
              </a:rPr>
              <a:t>Following viral entry via the bite of a mosquito vector, viral replication occurs in cells near the entry site and/or in regional lymph nodes. </a:t>
            </a:r>
          </a:p>
          <a:p>
            <a:r>
              <a:rPr lang="en-US" sz="2400" dirty="0" smtClean="0">
                <a:latin typeface="Arial" pitchFamily="34" charset="0"/>
                <a:cs typeface="Arial" pitchFamily="34" charset="0"/>
              </a:rPr>
              <a:t>The resulting primary </a:t>
            </a:r>
            <a:r>
              <a:rPr lang="en-US" sz="2400" dirty="0" err="1" smtClean="0">
                <a:latin typeface="Arial" pitchFamily="34" charset="0"/>
                <a:cs typeface="Arial" pitchFamily="34" charset="0"/>
              </a:rPr>
              <a:t>viremia</a:t>
            </a:r>
            <a:r>
              <a:rPr lang="en-US" sz="2400" dirty="0" smtClean="0">
                <a:latin typeface="Arial" pitchFamily="34" charset="0"/>
                <a:cs typeface="Arial" pitchFamily="34" charset="0"/>
              </a:rPr>
              <a:t> allows virus to invade specific </a:t>
            </a:r>
            <a:r>
              <a:rPr lang="en-US" sz="2400" dirty="0" err="1" smtClean="0">
                <a:latin typeface="Arial" pitchFamily="34" charset="0"/>
                <a:cs typeface="Arial" pitchFamily="34" charset="0"/>
              </a:rPr>
              <a:t>extraneural</a:t>
            </a:r>
            <a:r>
              <a:rPr lang="en-US" sz="2400" dirty="0" smtClean="0">
                <a:latin typeface="Arial" pitchFamily="34" charset="0"/>
                <a:cs typeface="Arial" pitchFamily="34" charset="0"/>
              </a:rPr>
              <a:t> tissues where further viral replication provides the high titer secondary </a:t>
            </a:r>
            <a:r>
              <a:rPr lang="en-US" sz="2400" dirty="0" err="1" smtClean="0">
                <a:latin typeface="Arial" pitchFamily="34" charset="0"/>
                <a:cs typeface="Arial" pitchFamily="34" charset="0"/>
              </a:rPr>
              <a:t>viremia</a:t>
            </a:r>
            <a:r>
              <a:rPr lang="en-US" sz="2400" dirty="0" smtClean="0">
                <a:latin typeface="Arial" pitchFamily="34" charset="0"/>
                <a:cs typeface="Arial" pitchFamily="34" charset="0"/>
              </a:rPr>
              <a:t>, which is key to the infection of further mosquitoes and key to the invasion of the central nervous system. </a:t>
            </a:r>
          </a:p>
          <a:p>
            <a:r>
              <a:rPr lang="en-US" sz="2400" dirty="0" smtClean="0">
                <a:latin typeface="Arial" pitchFamily="34" charset="0"/>
                <a:cs typeface="Arial" pitchFamily="34" charset="0"/>
              </a:rPr>
              <a:t>The viruses </a:t>
            </a:r>
            <a:r>
              <a:rPr lang="en-US" sz="2400" b="1" dirty="0" smtClean="0">
                <a:latin typeface="Arial" pitchFamily="34" charset="0"/>
                <a:cs typeface="Arial" pitchFamily="34" charset="0"/>
              </a:rPr>
              <a:t>replicate primarily in muscle, connective tissue, and the </a:t>
            </a:r>
            <a:r>
              <a:rPr lang="en-US" sz="2400" b="1" dirty="0" err="1" smtClean="0">
                <a:latin typeface="Arial" pitchFamily="34" charset="0"/>
                <a:cs typeface="Arial" pitchFamily="34" charset="0"/>
              </a:rPr>
              <a:t>reticuloendothelial</a:t>
            </a:r>
            <a:r>
              <a:rPr lang="en-US" sz="2400" b="1" dirty="0" smtClean="0">
                <a:latin typeface="Arial" pitchFamily="34" charset="0"/>
                <a:cs typeface="Arial" pitchFamily="34" charset="0"/>
              </a:rPr>
              <a:t> system</a:t>
            </a:r>
            <a:r>
              <a:rPr lang="en-US" sz="2400" dirty="0" smtClean="0">
                <a:latin typeface="Arial" pitchFamily="34" charset="0"/>
                <a:cs typeface="Arial" pitchFamily="34" charset="0"/>
              </a:rPr>
              <a:t> (especially </a:t>
            </a:r>
            <a:r>
              <a:rPr lang="en-US" sz="2400" dirty="0" err="1" smtClean="0">
                <a:latin typeface="Arial" pitchFamily="34" charset="0"/>
                <a:cs typeface="Arial" pitchFamily="34" charset="0"/>
              </a:rPr>
              <a:t>dendritic</a:t>
            </a:r>
            <a:r>
              <a:rPr lang="en-US" sz="2400" dirty="0" smtClean="0">
                <a:latin typeface="Arial" pitchFamily="34" charset="0"/>
                <a:cs typeface="Arial" pitchFamily="34" charset="0"/>
              </a:rPr>
              <a:t> cells and lymphoid cells).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r>
              <a:rPr lang="en-US" sz="2800" dirty="0" smtClean="0">
                <a:latin typeface="Arial" pitchFamily="34" charset="0"/>
                <a:cs typeface="Arial" pitchFamily="34" charset="0"/>
              </a:rPr>
              <a:t>In the central nervous system, infection involves neurons, </a:t>
            </a:r>
            <a:r>
              <a:rPr lang="en-US" sz="2800" dirty="0" smtClean="0">
                <a:latin typeface="Arial" pitchFamily="34" charset="0"/>
                <a:cs typeface="Arial" pitchFamily="34" charset="0"/>
              </a:rPr>
              <a:t>the </a:t>
            </a:r>
            <a:r>
              <a:rPr lang="en-US" sz="2800" dirty="0" smtClean="0">
                <a:latin typeface="Arial" pitchFamily="34" charset="0"/>
                <a:cs typeface="Arial" pitchFamily="34" charset="0"/>
              </a:rPr>
              <a:t>choroid plexus, </a:t>
            </a:r>
            <a:r>
              <a:rPr lang="en-US" sz="2800" dirty="0" err="1" smtClean="0">
                <a:latin typeface="Arial" pitchFamily="34" charset="0"/>
                <a:cs typeface="Arial" pitchFamily="34" charset="0"/>
              </a:rPr>
              <a:t>ependyma</a:t>
            </a:r>
            <a:r>
              <a:rPr lang="en-US" sz="2800" dirty="0" smtClean="0">
                <a:latin typeface="Arial" pitchFamily="34" charset="0"/>
                <a:cs typeface="Arial" pitchFamily="34" charset="0"/>
              </a:rPr>
              <a:t>, and </a:t>
            </a:r>
            <a:r>
              <a:rPr lang="en-US" sz="2800" dirty="0" err="1" smtClean="0">
                <a:latin typeface="Arial" pitchFamily="34" charset="0"/>
                <a:cs typeface="Arial" pitchFamily="34" charset="0"/>
              </a:rPr>
              <a:t>meninges</a:t>
            </a:r>
            <a:r>
              <a:rPr lang="en-US" sz="2800" dirty="0" smtClean="0">
                <a:latin typeface="Arial" pitchFamily="34" charset="0"/>
                <a:cs typeface="Arial" pitchFamily="34" charset="0"/>
              </a:rPr>
              <a:t>. </a:t>
            </a:r>
          </a:p>
          <a:p>
            <a:r>
              <a:rPr lang="en-US" sz="2800" dirty="0" smtClean="0">
                <a:latin typeface="Arial" pitchFamily="34" charset="0"/>
                <a:cs typeface="Arial" pitchFamily="34" charset="0"/>
              </a:rPr>
              <a:t>Venezuelan equine encephalitis virus also infects the upper respiratory tract, pancreas, and liver.</a:t>
            </a:r>
          </a:p>
          <a:p>
            <a:r>
              <a:rPr lang="en-US" sz="2800" dirty="0" smtClean="0">
                <a:solidFill>
                  <a:schemeClr val="accent2">
                    <a:lumMod val="75000"/>
                  </a:schemeClr>
                </a:solidFill>
                <a:latin typeface="Arial" pitchFamily="34" charset="0"/>
                <a:cs typeface="Arial" pitchFamily="34" charset="0"/>
              </a:rPr>
              <a:t>Incubation Period</a:t>
            </a:r>
            <a:r>
              <a:rPr lang="en-US" sz="2800" dirty="0" smtClean="0">
                <a:latin typeface="Arial" pitchFamily="34" charset="0"/>
                <a:cs typeface="Arial" pitchFamily="34" charset="0"/>
              </a:rPr>
              <a:t/>
            </a:r>
            <a:br>
              <a:rPr lang="en-US" sz="2800" dirty="0" smtClean="0">
                <a:latin typeface="Arial" pitchFamily="34" charset="0"/>
                <a:cs typeface="Arial" pitchFamily="34" charset="0"/>
              </a:rPr>
            </a:br>
            <a:r>
              <a:rPr lang="en-US" sz="2800" dirty="0" smtClean="0">
                <a:latin typeface="Arial" pitchFamily="34" charset="0"/>
                <a:cs typeface="Arial" pitchFamily="34" charset="0"/>
              </a:rPr>
              <a:t>The incubation period for WEE or EEE is 5 to 14 days. The clinical signs of VEE are usually seen 1 to 5 days after infection.</a:t>
            </a:r>
          </a:p>
          <a:p>
            <a:endParaRPr lang="en-US" sz="2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b="1" dirty="0" smtClean="0">
                <a:solidFill>
                  <a:schemeClr val="accent2">
                    <a:lumMod val="75000"/>
                  </a:schemeClr>
                </a:solidFill>
                <a:latin typeface="Arial" pitchFamily="34" charset="0"/>
                <a:cs typeface="Arial" pitchFamily="34" charset="0"/>
              </a:rPr>
              <a:t>Clinical findings</a:t>
            </a:r>
            <a:endParaRPr lang="en-US" sz="3600" b="1" dirty="0">
              <a:solidFill>
                <a:schemeClr val="accent2">
                  <a:lumMod val="75000"/>
                </a:schemeClr>
              </a:solidFill>
              <a:latin typeface="Arial" pitchFamily="34" charset="0"/>
              <a:cs typeface="Arial" pitchFamily="34" charset="0"/>
            </a:endParaRPr>
          </a:p>
        </p:txBody>
      </p:sp>
      <p:sp>
        <p:nvSpPr>
          <p:cNvPr id="3" name="Content Placeholder 2"/>
          <p:cNvSpPr>
            <a:spLocks noGrp="1"/>
          </p:cNvSpPr>
          <p:nvPr>
            <p:ph idx="1"/>
          </p:nvPr>
        </p:nvSpPr>
        <p:spPr>
          <a:xfrm>
            <a:off x="228600" y="1828800"/>
            <a:ext cx="8781650" cy="4525963"/>
          </a:xfrm>
        </p:spPr>
        <p:txBody>
          <a:bodyPr>
            <a:noAutofit/>
          </a:bodyPr>
          <a:lstStyle/>
          <a:p>
            <a:pPr marL="0" indent="0">
              <a:spcBef>
                <a:spcPts val="0"/>
              </a:spcBef>
              <a:spcAft>
                <a:spcPts val="1600"/>
              </a:spcAft>
            </a:pPr>
            <a:r>
              <a:rPr lang="en-US" sz="2400" dirty="0" smtClean="0">
                <a:latin typeface="Arial" pitchFamily="34" charset="0"/>
                <a:cs typeface="Arial" pitchFamily="34" charset="0"/>
              </a:rPr>
              <a:t>Infection of horses with </a:t>
            </a:r>
            <a:r>
              <a:rPr lang="en-US" sz="2400" dirty="0" smtClean="0">
                <a:latin typeface="Arial" pitchFamily="34" charset="0"/>
                <a:cs typeface="Arial" pitchFamily="34" charset="0"/>
              </a:rPr>
              <a:t>Eastern</a:t>
            </a:r>
            <a:r>
              <a:rPr lang="en-US" sz="2400" dirty="0" smtClean="0">
                <a:latin typeface="Arial" pitchFamily="34" charset="0"/>
                <a:cs typeface="Arial" pitchFamily="34" charset="0"/>
              </a:rPr>
              <a:t>, </a:t>
            </a:r>
            <a:r>
              <a:rPr lang="en-US" sz="2400" dirty="0" smtClean="0">
                <a:latin typeface="Arial" pitchFamily="34" charset="0"/>
                <a:cs typeface="Arial" pitchFamily="34" charset="0"/>
              </a:rPr>
              <a:t>Western</a:t>
            </a:r>
            <a:r>
              <a:rPr lang="en-US" sz="2400" dirty="0" smtClean="0">
                <a:latin typeface="Arial" pitchFamily="34" charset="0"/>
                <a:cs typeface="Arial" pitchFamily="34" charset="0"/>
              </a:rPr>
              <a:t>, or Venezuelan equine encephalitis viruses may be subclinical or may present with only fever, anorexia, and depression. </a:t>
            </a:r>
          </a:p>
          <a:p>
            <a:pPr marL="0" indent="0">
              <a:spcBef>
                <a:spcPts val="0"/>
              </a:spcBef>
              <a:spcAft>
                <a:spcPts val="1600"/>
              </a:spcAft>
            </a:pPr>
            <a:r>
              <a:rPr lang="en-US" sz="2400" dirty="0" smtClean="0">
                <a:latin typeface="Arial" pitchFamily="34" charset="0"/>
                <a:cs typeface="Arial" pitchFamily="34" charset="0"/>
              </a:rPr>
              <a:t>Progressive systemic disease leading to death with only minor neurologic manifestations is most common in </a:t>
            </a:r>
            <a:r>
              <a:rPr lang="en-US" sz="2400" b="1" dirty="0" smtClean="0">
                <a:latin typeface="Arial" pitchFamily="34" charset="0"/>
                <a:cs typeface="Arial" pitchFamily="34" charset="0"/>
              </a:rPr>
              <a:t>VEE.</a:t>
            </a:r>
          </a:p>
          <a:p>
            <a:pPr marL="0" indent="0">
              <a:spcBef>
                <a:spcPts val="0"/>
              </a:spcBef>
              <a:spcAft>
                <a:spcPts val="1600"/>
              </a:spcAft>
            </a:pPr>
            <a:r>
              <a:rPr lang="en-US" sz="2400" dirty="0" smtClean="0">
                <a:latin typeface="Arial" pitchFamily="34" charset="0"/>
                <a:cs typeface="Arial" pitchFamily="34" charset="0"/>
              </a:rPr>
              <a:t>Neurologic disease, which is most severe in </a:t>
            </a:r>
            <a:r>
              <a:rPr lang="en-US" sz="2400" b="1" dirty="0" smtClean="0">
                <a:latin typeface="Arial" pitchFamily="34" charset="0"/>
                <a:cs typeface="Arial" pitchFamily="34" charset="0"/>
              </a:rPr>
              <a:t>eastern equine encephalitis</a:t>
            </a:r>
            <a:r>
              <a:rPr lang="en-US" sz="2400" dirty="0" smtClean="0">
                <a:latin typeface="Arial" pitchFamily="34" charset="0"/>
                <a:cs typeface="Arial" pitchFamily="34" charset="0"/>
              </a:rPr>
              <a:t>, presents after a 5-day incubation period with fever and signs of drowsiness and </a:t>
            </a:r>
            <a:r>
              <a:rPr lang="en-US" sz="2400" dirty="0" err="1" smtClean="0">
                <a:latin typeface="Arial" pitchFamily="34" charset="0"/>
                <a:cs typeface="Arial" pitchFamily="34" charset="0"/>
              </a:rPr>
              <a:t>incoordination</a:t>
            </a:r>
            <a:r>
              <a:rPr lang="en-US" sz="2400" dirty="0" smtClean="0">
                <a:latin typeface="Arial" pitchFamily="34" charset="0"/>
                <a:cs typeface="Arial" pitchFamily="34" charset="0"/>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81000" y="457200"/>
            <a:ext cx="8305800" cy="5943600"/>
          </a:xfrm>
        </p:spPr>
        <p:txBody>
          <a:bodyPr>
            <a:normAutofit/>
          </a:bodyPr>
          <a:lstStyle/>
          <a:p>
            <a:pPr marL="0" indent="0">
              <a:spcBef>
                <a:spcPts val="0"/>
              </a:spcBef>
              <a:spcAft>
                <a:spcPts val="1600"/>
              </a:spcAft>
            </a:pPr>
            <a:r>
              <a:rPr lang="en-US" sz="2400" dirty="0" smtClean="0">
                <a:latin typeface="Arial" pitchFamily="34" charset="0"/>
                <a:cs typeface="Arial" pitchFamily="34" charset="0"/>
              </a:rPr>
              <a:t>The disease progresses rapidly to profound depression (typically with wide stance, hanging head, drooping ears, flaccid lips, irregular gait, wandering) and clear signs of encephalitis (impaired vision, photophobia, inability to swallow and other reflex impairment, circling, yawning, grinding of teeth</a:t>
            </a:r>
            <a:r>
              <a:rPr lang="en-US" sz="2400" dirty="0" smtClean="0">
                <a:latin typeface="Arial" pitchFamily="34" charset="0"/>
                <a:cs typeface="Arial" pitchFamily="34" charset="0"/>
              </a:rPr>
              <a:t>).</a:t>
            </a:r>
          </a:p>
          <a:p>
            <a:pPr marL="0" indent="0">
              <a:spcBef>
                <a:spcPts val="0"/>
              </a:spcBef>
              <a:spcAft>
                <a:spcPts val="1600"/>
              </a:spcAft>
            </a:pPr>
            <a:r>
              <a:rPr lang="en-US" sz="2400" dirty="0" smtClean="0">
                <a:latin typeface="Arial" pitchFamily="34" charset="0"/>
                <a:cs typeface="Arial" pitchFamily="34" charset="0"/>
              </a:rPr>
              <a:t> </a:t>
            </a:r>
            <a:r>
              <a:rPr lang="en-US" sz="2400" dirty="0" smtClean="0">
                <a:latin typeface="Arial" pitchFamily="34" charset="0"/>
                <a:cs typeface="Arial" pitchFamily="34" charset="0"/>
              </a:rPr>
              <a:t>Constant head pressing against a corner of the stall or fence is a typical presentation. </a:t>
            </a:r>
          </a:p>
          <a:p>
            <a:pPr marL="0" indent="0">
              <a:spcBef>
                <a:spcPts val="0"/>
              </a:spcBef>
              <a:spcAft>
                <a:spcPts val="1600"/>
              </a:spcAft>
            </a:pPr>
            <a:r>
              <a:rPr lang="en-US" sz="2400" dirty="0" smtClean="0">
                <a:latin typeface="Arial" pitchFamily="34" charset="0"/>
                <a:cs typeface="Arial" pitchFamily="34" charset="0"/>
              </a:rPr>
              <a:t>In terminal stages of disease, there is an inability to rise, paralysis, and occasionally convulsions</a:t>
            </a:r>
            <a:r>
              <a:rPr lang="en-US" sz="2400" dirty="0" smtClean="0">
                <a:latin typeface="Arial" pitchFamily="34" charset="0"/>
                <a:cs typeface="Arial" pitchFamily="34" charset="0"/>
              </a:rPr>
              <a:t>.</a:t>
            </a:r>
          </a:p>
          <a:p>
            <a:pPr marL="0" indent="0">
              <a:spcBef>
                <a:spcPts val="0"/>
              </a:spcBef>
              <a:spcAft>
                <a:spcPts val="1600"/>
              </a:spcAft>
            </a:pPr>
            <a:r>
              <a:rPr lang="en-US" sz="2400" b="1" dirty="0" smtClean="0">
                <a:latin typeface="Arial" pitchFamily="34" charset="0"/>
                <a:cs typeface="Arial" pitchFamily="34" charset="0"/>
              </a:rPr>
              <a:t>In horses, the case-fatality rate of EEE virus infection is 50-90%, WEE virus infection is about 20-40%, and VEE virus (epidemic types) infection is about 50-80%.</a:t>
            </a:r>
          </a:p>
          <a:p>
            <a:pPr marL="0" indent="0">
              <a:spcBef>
                <a:spcPts val="0"/>
              </a:spcBef>
              <a:spcAft>
                <a:spcPts val="1600"/>
              </a:spcAft>
            </a:pPr>
            <a:endParaRPr lang="en-US" sz="2400" dirty="0" smtClean="0">
              <a:latin typeface="Arial" pitchFamily="34" charset="0"/>
              <a:cs typeface="Arial" pitchFamily="34" charset="0"/>
            </a:endParaRPr>
          </a:p>
          <a:p>
            <a:endParaRPr 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66611" y="223982"/>
            <a:ext cx="8645237" cy="6029036"/>
          </a:xfrm>
        </p:spPr>
        <p:txBody>
          <a:bodyPr>
            <a:normAutofit/>
          </a:bodyPr>
          <a:lstStyle/>
          <a:p>
            <a:r>
              <a:rPr lang="en-US" sz="2600" b="1" i="1" dirty="0" smtClean="0">
                <a:solidFill>
                  <a:schemeClr val="accent2">
                    <a:lumMod val="75000"/>
                  </a:schemeClr>
                </a:solidFill>
                <a:latin typeface="Arial" pitchFamily="34" charset="0"/>
                <a:cs typeface="Arial" pitchFamily="34" charset="0"/>
              </a:rPr>
              <a:t>Venezuelan </a:t>
            </a:r>
            <a:r>
              <a:rPr lang="en-US" sz="2600" b="1" i="1" dirty="0" smtClean="0">
                <a:solidFill>
                  <a:schemeClr val="accent2">
                    <a:lumMod val="75000"/>
                  </a:schemeClr>
                </a:solidFill>
                <a:latin typeface="Arial" pitchFamily="34" charset="0"/>
                <a:cs typeface="Arial" pitchFamily="34" charset="0"/>
              </a:rPr>
              <a:t>Equine Encephalomyelitis in Horses</a:t>
            </a:r>
            <a:endParaRPr lang="en-US" sz="2400" dirty="0" smtClean="0"/>
          </a:p>
          <a:p>
            <a:r>
              <a:rPr lang="en-US" sz="2400" dirty="0" smtClean="0">
                <a:latin typeface="Arial" pitchFamily="34" charset="0"/>
                <a:cs typeface="Arial" pitchFamily="34" charset="0"/>
              </a:rPr>
              <a:t>The enzootic subtypes usually infect horses </a:t>
            </a:r>
            <a:r>
              <a:rPr lang="en-US" sz="2400" dirty="0" err="1" smtClean="0">
                <a:latin typeface="Arial" pitchFamily="34" charset="0"/>
                <a:cs typeface="Arial" pitchFamily="34" charset="0"/>
              </a:rPr>
              <a:t>subclinically</a:t>
            </a:r>
            <a:r>
              <a:rPr lang="en-US" sz="2400" dirty="0" smtClean="0">
                <a:latin typeface="Arial" pitchFamily="34" charset="0"/>
                <a:cs typeface="Arial" pitchFamily="34" charset="0"/>
              </a:rPr>
              <a:t>. </a:t>
            </a:r>
          </a:p>
          <a:p>
            <a:r>
              <a:rPr lang="en-US" sz="2400" dirty="0" smtClean="0">
                <a:latin typeface="Arial" pitchFamily="34" charset="0"/>
                <a:cs typeface="Arial" pitchFamily="34" charset="0"/>
              </a:rPr>
              <a:t>The epizootic subtypes can cause asymptomatic infections or two clinical syndromes. </a:t>
            </a:r>
          </a:p>
          <a:p>
            <a:r>
              <a:rPr lang="en-US" sz="2400" dirty="0" smtClean="0">
                <a:latin typeface="Arial" pitchFamily="34" charset="0"/>
                <a:cs typeface="Arial" pitchFamily="34" charset="0"/>
              </a:rPr>
              <a:t>One syndrome resembles EEE and WEE; in this form, a febrile </a:t>
            </a:r>
            <a:r>
              <a:rPr lang="en-US" sz="2400" dirty="0" err="1" smtClean="0">
                <a:latin typeface="Arial" pitchFamily="34" charset="0"/>
                <a:cs typeface="Arial" pitchFamily="34" charset="0"/>
              </a:rPr>
              <a:t>prodrome</a:t>
            </a:r>
            <a:r>
              <a:rPr lang="en-US" sz="2400" dirty="0" smtClean="0">
                <a:latin typeface="Arial" pitchFamily="34" charset="0"/>
                <a:cs typeface="Arial" pitchFamily="34" charset="0"/>
              </a:rPr>
              <a:t> is followed by neurologic signs and sometimes diarrhea and colic. Death can occur within hours after the onset of neurologic signs or after protracted disease. Animals that recover may have permanent neurologic signs. </a:t>
            </a:r>
          </a:p>
          <a:p>
            <a:r>
              <a:rPr lang="en-US" sz="2400" dirty="0" smtClean="0">
                <a:latin typeface="Arial" pitchFamily="34" charset="0"/>
                <a:cs typeface="Arial" pitchFamily="34" charset="0"/>
              </a:rPr>
              <a:t>The second form of VEE is a generalized acute febrile disease without neurologic signs. The symptoms may include fever, weakness, depression, anorexia, colic and diarrhea.</a:t>
            </a:r>
            <a:endParaRPr lang="en-US" sz="2400" dirty="0">
              <a:latin typeface="Arial" pitchFamily="34" charset="0"/>
              <a:cs typeface="Arial"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chemeClr val="accent2">
                    <a:lumMod val="75000"/>
                  </a:schemeClr>
                </a:solidFill>
                <a:latin typeface="Arial" pitchFamily="34" charset="0"/>
                <a:cs typeface="Arial" pitchFamily="34" charset="0"/>
              </a:rPr>
              <a:t>Necropsy findings</a:t>
            </a:r>
            <a:endParaRPr lang="en-US" sz="3600" dirty="0">
              <a:solidFill>
                <a:schemeClr val="accent2">
                  <a:lumMod val="75000"/>
                </a:schemeClr>
              </a:solidFill>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lvl="0"/>
            <a:r>
              <a:rPr lang="en-US" sz="2400" dirty="0" smtClean="0">
                <a:latin typeface="Arial" pitchFamily="34" charset="0"/>
                <a:cs typeface="Arial" pitchFamily="34" charset="0"/>
              </a:rPr>
              <a:t>Dead animals- </a:t>
            </a:r>
            <a:r>
              <a:rPr lang="en-US" sz="2400" dirty="0" smtClean="0">
                <a:latin typeface="Arial" pitchFamily="34" charset="0"/>
                <a:cs typeface="Arial" pitchFamily="34" charset="0"/>
              </a:rPr>
              <a:t>lesions are confined to brain mainly. </a:t>
            </a:r>
          </a:p>
          <a:p>
            <a:pPr lvl="0"/>
            <a:r>
              <a:rPr lang="en-US" sz="2400" dirty="0" smtClean="0">
                <a:latin typeface="Arial" pitchFamily="34" charset="0"/>
                <a:cs typeface="Arial" pitchFamily="34" charset="0"/>
              </a:rPr>
              <a:t>There is neuronal damage and accumulation of leukocytes in </a:t>
            </a:r>
            <a:r>
              <a:rPr lang="en-US" sz="2400" dirty="0" err="1" smtClean="0">
                <a:latin typeface="Arial" pitchFamily="34" charset="0"/>
                <a:cs typeface="Arial" pitchFamily="34" charset="0"/>
              </a:rPr>
              <a:t>perivascular</a:t>
            </a:r>
            <a:r>
              <a:rPr lang="en-US" sz="2400" dirty="0" smtClean="0">
                <a:latin typeface="Arial" pitchFamily="34" charset="0"/>
                <a:cs typeface="Arial" pitchFamily="34" charset="0"/>
              </a:rPr>
              <a:t> area. </a:t>
            </a:r>
          </a:p>
          <a:p>
            <a:pPr lvl="0"/>
            <a:r>
              <a:rPr lang="en-US" sz="2400" dirty="0" err="1" smtClean="0">
                <a:latin typeface="Arial" pitchFamily="34" charset="0"/>
                <a:cs typeface="Arial" pitchFamily="34" charset="0"/>
              </a:rPr>
              <a:t>Liquefactive</a:t>
            </a:r>
            <a:r>
              <a:rPr lang="en-US" sz="2400" dirty="0" smtClean="0">
                <a:latin typeface="Arial" pitchFamily="34" charset="0"/>
                <a:cs typeface="Arial" pitchFamily="34" charset="0"/>
              </a:rPr>
              <a:t> </a:t>
            </a:r>
            <a:r>
              <a:rPr lang="en-US" sz="2400" dirty="0" smtClean="0">
                <a:latin typeface="Arial" pitchFamily="34" charset="0"/>
                <a:cs typeface="Arial" pitchFamily="34" charset="0"/>
              </a:rPr>
              <a:t>necrosis and </a:t>
            </a:r>
            <a:r>
              <a:rPr lang="en-US" sz="2400" dirty="0" err="1" smtClean="0">
                <a:latin typeface="Arial" pitchFamily="34" charset="0"/>
                <a:cs typeface="Arial" pitchFamily="34" charset="0"/>
              </a:rPr>
              <a:t>haemorrhages</a:t>
            </a:r>
            <a:r>
              <a:rPr lang="en-US" sz="2400" dirty="0" smtClean="0">
                <a:latin typeface="Arial" pitchFamily="34" charset="0"/>
                <a:cs typeface="Arial" pitchFamily="34" charset="0"/>
              </a:rPr>
              <a:t> are also seen in the cerebral cortex in cases of VEE.</a:t>
            </a:r>
          </a:p>
          <a:p>
            <a:r>
              <a:rPr lang="en-US" sz="2400" dirty="0" smtClean="0">
                <a:latin typeface="Arial" pitchFamily="34" charset="0"/>
                <a:cs typeface="Arial" pitchFamily="34" charset="0"/>
              </a:rPr>
              <a:t>Necrotic foci are sometimes seen in the pancreas, liver and heart of horses with VEE.</a:t>
            </a:r>
            <a:endParaRPr lang="en-US" sz="2400" dirty="0">
              <a:latin typeface="Arial" pitchFamily="34" charset="0"/>
              <a:cs typeface="Arial"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2">
                    <a:lumMod val="75000"/>
                  </a:schemeClr>
                </a:solidFill>
                <a:latin typeface="Arial" pitchFamily="34" charset="0"/>
                <a:cs typeface="Arial" pitchFamily="34" charset="0"/>
              </a:rPr>
              <a:t>Diagnosis </a:t>
            </a:r>
            <a:endParaRPr lang="en-US" sz="3600" b="1" dirty="0">
              <a:solidFill>
                <a:schemeClr val="accent2">
                  <a:lumMod val="75000"/>
                </a:schemeClr>
              </a:solidFill>
              <a:latin typeface="Arial" pitchFamily="34" charset="0"/>
              <a:cs typeface="Arial" pitchFamily="34" charset="0"/>
            </a:endParaRPr>
          </a:p>
        </p:txBody>
      </p:sp>
      <p:sp>
        <p:nvSpPr>
          <p:cNvPr id="3" name="Content Placeholder 2"/>
          <p:cNvSpPr>
            <a:spLocks noGrp="1"/>
          </p:cNvSpPr>
          <p:nvPr>
            <p:ph idx="1"/>
          </p:nvPr>
        </p:nvSpPr>
        <p:spPr>
          <a:xfrm>
            <a:off x="304800" y="1237674"/>
            <a:ext cx="8724100" cy="5391726"/>
          </a:xfrm>
        </p:spPr>
        <p:txBody>
          <a:bodyPr>
            <a:normAutofit/>
          </a:bodyPr>
          <a:lstStyle/>
          <a:p>
            <a:pPr lvl="0"/>
            <a:r>
              <a:rPr lang="en-US" sz="2400" b="1" dirty="0" smtClean="0">
                <a:latin typeface="Arial" pitchFamily="34" charset="0"/>
                <a:cs typeface="Arial" pitchFamily="34" charset="0"/>
              </a:rPr>
              <a:t>History and clinical signs</a:t>
            </a:r>
            <a:r>
              <a:rPr lang="en-US" sz="2400" dirty="0" smtClean="0">
                <a:latin typeface="Arial" pitchFamily="34" charset="0"/>
                <a:cs typeface="Arial" pitchFamily="34" charset="0"/>
              </a:rPr>
              <a:t>: History of presence of high insect vectors and central nervous system involvement may give some idea about the disease. </a:t>
            </a:r>
          </a:p>
          <a:p>
            <a:pPr lvl="0"/>
            <a:r>
              <a:rPr lang="en-US" sz="2400" b="1" dirty="0" smtClean="0">
                <a:latin typeface="Arial" pitchFamily="34" charset="0"/>
                <a:cs typeface="Arial" pitchFamily="34" charset="0"/>
              </a:rPr>
              <a:t>Blood examination</a:t>
            </a:r>
            <a:r>
              <a:rPr lang="en-US" sz="2400" dirty="0" smtClean="0">
                <a:latin typeface="Arial" pitchFamily="34" charset="0"/>
                <a:cs typeface="Arial" pitchFamily="34" charset="0"/>
              </a:rPr>
              <a:t>: In VEE, </a:t>
            </a:r>
            <a:r>
              <a:rPr lang="en-US" sz="2400" dirty="0" err="1" smtClean="0">
                <a:latin typeface="Arial" pitchFamily="34" charset="0"/>
                <a:cs typeface="Arial" pitchFamily="34" charset="0"/>
              </a:rPr>
              <a:t>leukopenia</a:t>
            </a:r>
            <a:r>
              <a:rPr lang="en-US" sz="2400" dirty="0" smtClean="0">
                <a:latin typeface="Arial" pitchFamily="34" charset="0"/>
                <a:cs typeface="Arial" pitchFamily="34" charset="0"/>
              </a:rPr>
              <a:t> occurs while in EEE or WEE, it is not a consistent finding. </a:t>
            </a:r>
          </a:p>
          <a:p>
            <a:pPr lvl="0"/>
            <a:r>
              <a:rPr lang="en-US" sz="2400" b="1" dirty="0" smtClean="0">
                <a:latin typeface="Arial" pitchFamily="34" charset="0"/>
                <a:cs typeface="Arial" pitchFamily="34" charset="0"/>
              </a:rPr>
              <a:t>Isolation of the virus</a:t>
            </a:r>
            <a:r>
              <a:rPr lang="en-US" sz="2400" dirty="0" smtClean="0">
                <a:latin typeface="Arial" pitchFamily="34" charset="0"/>
                <a:cs typeface="Arial" pitchFamily="34" charset="0"/>
              </a:rPr>
              <a:t>: During the early febrile period, virus can be isolated from the blood sample of suspected animal.  </a:t>
            </a:r>
            <a:endParaRPr lang="en-US" sz="2400" dirty="0" smtClean="0">
              <a:latin typeface="Arial" pitchFamily="34" charset="0"/>
              <a:cs typeface="Arial" pitchFamily="34" charset="0"/>
            </a:endParaRPr>
          </a:p>
          <a:p>
            <a:pPr lvl="0"/>
            <a:r>
              <a:rPr lang="en-US" sz="2400" dirty="0" smtClean="0">
                <a:latin typeface="Arial" pitchFamily="34" charset="0"/>
                <a:cs typeface="Arial" pitchFamily="34" charset="0"/>
              </a:rPr>
              <a:t>For </a:t>
            </a:r>
            <a:r>
              <a:rPr lang="en-US" sz="2400" dirty="0" smtClean="0">
                <a:latin typeface="Arial" pitchFamily="34" charset="0"/>
                <a:cs typeface="Arial" pitchFamily="34" charset="0"/>
              </a:rPr>
              <a:t>isolation of virus, brain tissue of animal that died of disease should be collected as early as possible and the brain suspension is inoculated into suckling mice. </a:t>
            </a:r>
            <a:endParaRPr lang="en-US" sz="2400" dirty="0" smtClean="0">
              <a:latin typeface="Arial" pitchFamily="34" charset="0"/>
              <a:cs typeface="Arial" pitchFamily="34" charset="0"/>
            </a:endParaRPr>
          </a:p>
          <a:p>
            <a:pPr lvl="0"/>
            <a:r>
              <a:rPr lang="en-US" sz="2400" dirty="0" smtClean="0">
                <a:latin typeface="Arial" pitchFamily="34" charset="0"/>
                <a:cs typeface="Arial" pitchFamily="34" charset="0"/>
              </a:rPr>
              <a:t>The </a:t>
            </a:r>
            <a:r>
              <a:rPr lang="en-US" sz="2400" dirty="0" smtClean="0">
                <a:latin typeface="Arial" pitchFamily="34" charset="0"/>
                <a:cs typeface="Arial" pitchFamily="34" charset="0"/>
              </a:rPr>
              <a:t>virus can also be grown on </a:t>
            </a:r>
            <a:r>
              <a:rPr lang="en-US" sz="2400" dirty="0" err="1" smtClean="0">
                <a:latin typeface="Arial" pitchFamily="34" charset="0"/>
                <a:cs typeface="Arial" pitchFamily="34" charset="0"/>
              </a:rPr>
              <a:t>embryonated</a:t>
            </a:r>
            <a:r>
              <a:rPr lang="en-US" sz="2400" dirty="0" smtClean="0">
                <a:latin typeface="Arial" pitchFamily="34" charset="0"/>
                <a:cs typeface="Arial" pitchFamily="34" charset="0"/>
              </a:rPr>
              <a:t> chicken eggs and tissue cultures as well as established cell lines.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buNone/>
            </a:pPr>
            <a:r>
              <a:rPr lang="en-US" b="1" dirty="0" smtClean="0">
                <a:latin typeface="Arial" pitchFamily="34" charset="0"/>
                <a:cs typeface="Arial" pitchFamily="34" charset="0"/>
              </a:rPr>
              <a:t>Serological </a:t>
            </a:r>
            <a:r>
              <a:rPr lang="en-US" b="1" dirty="0" smtClean="0">
                <a:latin typeface="Arial" pitchFamily="34" charset="0"/>
                <a:cs typeface="Arial" pitchFamily="34" charset="0"/>
              </a:rPr>
              <a:t>tests</a:t>
            </a:r>
            <a:endParaRPr lang="en-US" dirty="0" smtClean="0">
              <a:latin typeface="Arial" pitchFamily="34" charset="0"/>
              <a:cs typeface="Arial" pitchFamily="34" charset="0"/>
            </a:endParaRPr>
          </a:p>
          <a:p>
            <a:pPr lvl="0"/>
            <a:r>
              <a:rPr lang="en-US" dirty="0" smtClean="0">
                <a:latin typeface="Arial" pitchFamily="34" charset="0"/>
                <a:cs typeface="Arial" pitchFamily="34" charset="0"/>
              </a:rPr>
              <a:t> </a:t>
            </a:r>
            <a:r>
              <a:rPr lang="en-US" sz="2800" dirty="0" smtClean="0">
                <a:latin typeface="Arial" pitchFamily="34" charset="0"/>
                <a:cs typeface="Arial" pitchFamily="34" charset="0"/>
              </a:rPr>
              <a:t>The disease can be diagnosed by </a:t>
            </a:r>
            <a:r>
              <a:rPr lang="en-US" sz="2800" dirty="0" err="1" smtClean="0">
                <a:latin typeface="Arial" pitchFamily="34" charset="0"/>
                <a:cs typeface="Arial" pitchFamily="34" charset="0"/>
              </a:rPr>
              <a:t>haemagglutination</a:t>
            </a:r>
            <a:r>
              <a:rPr lang="en-US" sz="2800" dirty="0" smtClean="0">
                <a:latin typeface="Arial" pitchFamily="34" charset="0"/>
                <a:cs typeface="Arial" pitchFamily="34" charset="0"/>
              </a:rPr>
              <a:t> inhibition, serum neutralization and complement fixation tests. </a:t>
            </a:r>
          </a:p>
          <a:p>
            <a:pPr lvl="0"/>
            <a:r>
              <a:rPr lang="en-US" sz="2800" dirty="0" smtClean="0">
                <a:latin typeface="Arial" pitchFamily="34" charset="0"/>
                <a:cs typeface="Arial" pitchFamily="34" charset="0"/>
              </a:rPr>
              <a:t>The ELISA is recognized as a rapid and sensitive test. </a:t>
            </a:r>
          </a:p>
          <a:p>
            <a:pPr lvl="0"/>
            <a:r>
              <a:rPr lang="en-US" sz="2800" dirty="0" smtClean="0">
                <a:latin typeface="Arial" pitchFamily="34" charset="0"/>
                <a:cs typeface="Arial" pitchFamily="34" charset="0"/>
              </a:rPr>
              <a:t>The disease can also be diagnosed quickly by fluorescent antibody test on fresh or frozen brain tissue. </a:t>
            </a: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accent2">
                    <a:lumMod val="75000"/>
                  </a:schemeClr>
                </a:solidFill>
                <a:latin typeface="Arial" pitchFamily="34" charset="0"/>
                <a:cs typeface="Arial" pitchFamily="34" charset="0"/>
              </a:rPr>
              <a:t>Control / vaccines</a:t>
            </a:r>
            <a:endParaRPr lang="en-US" dirty="0">
              <a:solidFill>
                <a:schemeClr val="accent2">
                  <a:lumMod val="75000"/>
                </a:schemeClr>
              </a:solidFill>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r>
              <a:rPr lang="en-US" sz="2800" b="1" dirty="0" smtClean="0">
                <a:latin typeface="Arial" pitchFamily="34" charset="0"/>
                <a:cs typeface="Arial" pitchFamily="34" charset="0"/>
              </a:rPr>
              <a:t> </a:t>
            </a:r>
            <a:r>
              <a:rPr lang="en-US" sz="2800" dirty="0" smtClean="0">
                <a:latin typeface="Arial" pitchFamily="34" charset="0"/>
                <a:cs typeface="Arial" pitchFamily="34" charset="0"/>
              </a:rPr>
              <a:t>Inactivated and attenuated vaccines are available either </a:t>
            </a:r>
            <a:r>
              <a:rPr lang="en-US" sz="2800" dirty="0" err="1" smtClean="0">
                <a:latin typeface="Arial" pitchFamily="34" charset="0"/>
                <a:cs typeface="Arial" pitchFamily="34" charset="0"/>
              </a:rPr>
              <a:t>monovalent</a:t>
            </a:r>
            <a:r>
              <a:rPr lang="en-US" sz="2800" dirty="0" smtClean="0">
                <a:latin typeface="Arial" pitchFamily="34" charset="0"/>
                <a:cs typeface="Arial" pitchFamily="34" charset="0"/>
              </a:rPr>
              <a:t> or polyvalent for each of the viruses. </a:t>
            </a:r>
          </a:p>
          <a:p>
            <a:r>
              <a:rPr lang="en-US" sz="2800" dirty="0" smtClean="0">
                <a:latin typeface="Arial" pitchFamily="34" charset="0"/>
                <a:cs typeface="Arial" pitchFamily="34" charset="0"/>
              </a:rPr>
              <a:t>In endemic areas, annual vaccination is recommended.</a:t>
            </a:r>
          </a:p>
          <a:p>
            <a:r>
              <a:rPr lang="en-US" sz="2800" dirty="0" smtClean="0">
                <a:latin typeface="Arial" pitchFamily="34" charset="0"/>
                <a:cs typeface="Arial" pitchFamily="34" charset="0"/>
              </a:rPr>
              <a:t>Vaccination programs should be supported by mosquito control programs where practicable.</a:t>
            </a:r>
            <a:endParaRPr lang="en-US" sz="2800" dirty="0">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image"/>
          <p:cNvPicPr>
            <a:picLocks noChangeAspect="1" noChangeArrowheads="1"/>
          </p:cNvPicPr>
          <p:nvPr/>
        </p:nvPicPr>
        <p:blipFill>
          <a:blip r:embed="rId2" cstate="print"/>
          <a:srcRect/>
          <a:stretch>
            <a:fillRect/>
          </a:stretch>
        </p:blipFill>
        <p:spPr bwMode="auto">
          <a:xfrm>
            <a:off x="457200" y="152400"/>
            <a:ext cx="4191000" cy="2971800"/>
          </a:xfrm>
          <a:prstGeom prst="rect">
            <a:avLst/>
          </a:prstGeom>
          <a:noFill/>
        </p:spPr>
      </p:pic>
      <p:pic>
        <p:nvPicPr>
          <p:cNvPr id="26626" name="Picture 2" descr="https://viralzone.expasy.org/resources/Birnaviridae_virion.jpg"/>
          <p:cNvPicPr>
            <a:picLocks noChangeAspect="1" noChangeArrowheads="1"/>
          </p:cNvPicPr>
          <p:nvPr/>
        </p:nvPicPr>
        <p:blipFill>
          <a:blip r:embed="rId3"/>
          <a:srcRect t="3187" r="44033"/>
          <a:stretch>
            <a:fillRect/>
          </a:stretch>
        </p:blipFill>
        <p:spPr bwMode="auto">
          <a:xfrm>
            <a:off x="4419600" y="2743200"/>
            <a:ext cx="4191000" cy="3744165"/>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04800" y="152400"/>
          <a:ext cx="8839200" cy="6513684"/>
        </p:xfrm>
        <a:graphic>
          <a:graphicData uri="http://schemas.openxmlformats.org/drawingml/2006/table">
            <a:tbl>
              <a:tblPr/>
              <a:tblGrid>
                <a:gridCol w="2209800"/>
                <a:gridCol w="2209800"/>
                <a:gridCol w="2209800"/>
                <a:gridCol w="2209800"/>
              </a:tblGrid>
              <a:tr h="674134">
                <a:tc>
                  <a:txBody>
                    <a:bodyPr/>
                    <a:lstStyle/>
                    <a:p>
                      <a:r>
                        <a:rPr lang="en-US" sz="2000" b="1" dirty="0"/>
                        <a:t>Feature</a:t>
                      </a:r>
                      <a:endParaRPr lang="en-US" sz="2000" dirty="0"/>
                    </a:p>
                  </a:txBody>
                  <a:tcPr marL="18815" marR="18815" marT="9407" marB="9407" anchor="ctr">
                    <a:lnL>
                      <a:noFill/>
                    </a:lnL>
                    <a:lnR>
                      <a:noFill/>
                    </a:lnR>
                    <a:lnT>
                      <a:noFill/>
                    </a:lnT>
                    <a:lnB>
                      <a:noFill/>
                    </a:lnB>
                  </a:tcPr>
                </a:tc>
                <a:tc>
                  <a:txBody>
                    <a:bodyPr/>
                    <a:lstStyle/>
                    <a:p>
                      <a:r>
                        <a:rPr lang="en-US" sz="2000" b="1"/>
                        <a:t>Eastern Equine Encephalitis Virus (EEEV)</a:t>
                      </a:r>
                      <a:endParaRPr lang="en-US" sz="2000"/>
                    </a:p>
                  </a:txBody>
                  <a:tcPr marL="18815" marR="18815" marT="9407" marB="9407" anchor="ctr">
                    <a:lnL>
                      <a:noFill/>
                    </a:lnL>
                    <a:lnR>
                      <a:noFill/>
                    </a:lnR>
                    <a:lnT>
                      <a:noFill/>
                    </a:lnT>
                    <a:lnB>
                      <a:noFill/>
                    </a:lnB>
                  </a:tcPr>
                </a:tc>
                <a:tc>
                  <a:txBody>
                    <a:bodyPr/>
                    <a:lstStyle/>
                    <a:p>
                      <a:r>
                        <a:rPr lang="en-GB" sz="2000" b="1"/>
                        <a:t>Western Equine Encephalitis Virus (WEEV)</a:t>
                      </a:r>
                      <a:endParaRPr lang="en-GB" sz="2000"/>
                    </a:p>
                  </a:txBody>
                  <a:tcPr marL="18815" marR="18815" marT="9407" marB="9407" anchor="ctr">
                    <a:lnL>
                      <a:noFill/>
                    </a:lnL>
                    <a:lnR>
                      <a:noFill/>
                    </a:lnR>
                    <a:lnT>
                      <a:noFill/>
                    </a:lnT>
                    <a:lnB>
                      <a:noFill/>
                    </a:lnB>
                  </a:tcPr>
                </a:tc>
                <a:tc>
                  <a:txBody>
                    <a:bodyPr/>
                    <a:lstStyle/>
                    <a:p>
                      <a:r>
                        <a:rPr lang="en-US" sz="2000" b="1"/>
                        <a:t>Venezuelan Equine Encephalitis Virus (VEEV)</a:t>
                      </a:r>
                      <a:endParaRPr lang="en-US" sz="2000"/>
                    </a:p>
                  </a:txBody>
                  <a:tcPr marL="18815" marR="18815" marT="9407" marB="9407" anchor="ctr">
                    <a:lnL>
                      <a:noFill/>
                    </a:lnL>
                    <a:lnR>
                      <a:noFill/>
                    </a:lnR>
                    <a:lnT>
                      <a:noFill/>
                    </a:lnT>
                    <a:lnB>
                      <a:noFill/>
                    </a:lnB>
                  </a:tcPr>
                </a:tc>
              </a:tr>
              <a:tr h="397712">
                <a:tc>
                  <a:txBody>
                    <a:bodyPr/>
                    <a:lstStyle/>
                    <a:p>
                      <a:r>
                        <a:rPr lang="en-US" sz="2000" b="1" dirty="0"/>
                        <a:t>Geographic Distribution</a:t>
                      </a:r>
                      <a:endParaRPr lang="en-US" sz="2000" dirty="0"/>
                    </a:p>
                  </a:txBody>
                  <a:tcPr marL="18815" marR="18815" marT="9407" marB="9407" anchor="ctr">
                    <a:lnL>
                      <a:noFill/>
                    </a:lnL>
                    <a:lnR>
                      <a:noFill/>
                    </a:lnR>
                    <a:lnT>
                      <a:noFill/>
                    </a:lnT>
                    <a:lnB>
                      <a:noFill/>
                    </a:lnB>
                  </a:tcPr>
                </a:tc>
                <a:tc>
                  <a:txBody>
                    <a:bodyPr/>
                    <a:lstStyle/>
                    <a:p>
                      <a:r>
                        <a:rPr lang="en-GB" sz="2000" dirty="0"/>
                        <a:t>Eastern USA, Gulf coast, Caribbean, Central &amp; South America</a:t>
                      </a:r>
                    </a:p>
                  </a:txBody>
                  <a:tcPr marL="18815" marR="18815" marT="9407" marB="9407" anchor="ctr">
                    <a:lnL>
                      <a:noFill/>
                    </a:lnL>
                    <a:lnR>
                      <a:noFill/>
                    </a:lnR>
                    <a:lnT>
                      <a:noFill/>
                    </a:lnT>
                    <a:lnB>
                      <a:noFill/>
                    </a:lnB>
                  </a:tcPr>
                </a:tc>
                <a:tc>
                  <a:txBody>
                    <a:bodyPr/>
                    <a:lstStyle/>
                    <a:p>
                      <a:r>
                        <a:rPr lang="es-ES" sz="2000"/>
                        <a:t>Western USA, Canada, Mexico, South America</a:t>
                      </a:r>
                    </a:p>
                  </a:txBody>
                  <a:tcPr marL="18815" marR="18815" marT="9407" marB="9407" anchor="ctr">
                    <a:lnL>
                      <a:noFill/>
                    </a:lnL>
                    <a:lnR>
                      <a:noFill/>
                    </a:lnR>
                    <a:lnT>
                      <a:noFill/>
                    </a:lnT>
                    <a:lnB>
                      <a:noFill/>
                    </a:lnB>
                  </a:tcPr>
                </a:tc>
                <a:tc>
                  <a:txBody>
                    <a:bodyPr/>
                    <a:lstStyle/>
                    <a:p>
                      <a:r>
                        <a:rPr lang="en-GB" sz="2000"/>
                        <a:t>Central and South America, Mexico, southern USA</a:t>
                      </a:r>
                    </a:p>
                  </a:txBody>
                  <a:tcPr marL="18815" marR="18815" marT="9407" marB="9407" anchor="ctr">
                    <a:lnL>
                      <a:noFill/>
                    </a:lnL>
                    <a:lnR>
                      <a:noFill/>
                    </a:lnR>
                    <a:lnT>
                      <a:noFill/>
                    </a:lnT>
                    <a:lnB>
                      <a:noFill/>
                    </a:lnB>
                  </a:tcPr>
                </a:tc>
              </a:tr>
              <a:tr h="712924">
                <a:tc>
                  <a:txBody>
                    <a:bodyPr/>
                    <a:lstStyle/>
                    <a:p>
                      <a:r>
                        <a:rPr lang="en-US" sz="2000" b="1"/>
                        <a:t>Vector (Mosquito)</a:t>
                      </a:r>
                      <a:endParaRPr lang="en-US" sz="2000"/>
                    </a:p>
                  </a:txBody>
                  <a:tcPr marL="18815" marR="18815" marT="9407" marB="9407" anchor="ctr">
                    <a:lnL>
                      <a:noFill/>
                    </a:lnL>
                    <a:lnR>
                      <a:noFill/>
                    </a:lnR>
                    <a:lnT>
                      <a:noFill/>
                    </a:lnT>
                    <a:lnB>
                      <a:noFill/>
                    </a:lnB>
                  </a:tcPr>
                </a:tc>
                <a:tc>
                  <a:txBody>
                    <a:bodyPr/>
                    <a:lstStyle/>
                    <a:p>
                      <a:r>
                        <a:rPr lang="en-US" sz="2000" i="1" dirty="0" err="1"/>
                        <a:t>Culiseta</a:t>
                      </a:r>
                      <a:r>
                        <a:rPr lang="en-US" sz="2000" i="1" dirty="0"/>
                        <a:t> </a:t>
                      </a:r>
                      <a:r>
                        <a:rPr lang="en-US" sz="2000" i="1" dirty="0" err="1"/>
                        <a:t>melanura</a:t>
                      </a:r>
                      <a:r>
                        <a:rPr lang="en-US" sz="2000" dirty="0"/>
                        <a:t> (bird-mosquito cycle); other bridge mosquitoes (e.g., </a:t>
                      </a:r>
                      <a:r>
                        <a:rPr lang="en-US" sz="2000" i="1" dirty="0" err="1"/>
                        <a:t>Aedes</a:t>
                      </a:r>
                      <a:r>
                        <a:rPr lang="en-US" sz="2000" dirty="0"/>
                        <a:t>) infect horses/humans</a:t>
                      </a:r>
                    </a:p>
                  </a:txBody>
                  <a:tcPr marL="18815" marR="18815" marT="9407" marB="9407" anchor="ctr">
                    <a:lnL>
                      <a:noFill/>
                    </a:lnL>
                    <a:lnR>
                      <a:noFill/>
                    </a:lnR>
                    <a:lnT>
                      <a:noFill/>
                    </a:lnT>
                    <a:lnB>
                      <a:noFill/>
                    </a:lnB>
                  </a:tcPr>
                </a:tc>
                <a:tc>
                  <a:txBody>
                    <a:bodyPr/>
                    <a:lstStyle/>
                    <a:p>
                      <a:r>
                        <a:rPr lang="en-US" sz="2000" i="1"/>
                        <a:t>Culex tarsalis</a:t>
                      </a:r>
                      <a:r>
                        <a:rPr lang="en-US" sz="2000"/>
                        <a:t> mainly</a:t>
                      </a:r>
                    </a:p>
                  </a:txBody>
                  <a:tcPr marL="18815" marR="18815" marT="9407" marB="9407" anchor="ctr">
                    <a:lnL>
                      <a:noFill/>
                    </a:lnL>
                    <a:lnR>
                      <a:noFill/>
                    </a:lnR>
                    <a:lnT>
                      <a:noFill/>
                    </a:lnT>
                    <a:lnB>
                      <a:noFill/>
                    </a:lnB>
                  </a:tcPr>
                </a:tc>
                <a:tc>
                  <a:txBody>
                    <a:bodyPr/>
                    <a:lstStyle/>
                    <a:p>
                      <a:r>
                        <a:rPr lang="en-US" sz="2000" i="1"/>
                        <a:t>Culex</a:t>
                      </a:r>
                      <a:r>
                        <a:rPr lang="en-US" sz="2000"/>
                        <a:t> and </a:t>
                      </a:r>
                      <a:r>
                        <a:rPr lang="en-US" sz="2000" i="1"/>
                        <a:t>Aedes</a:t>
                      </a:r>
                      <a:r>
                        <a:rPr lang="en-US" sz="2000"/>
                        <a:t> spp.; efficient horse-mosquito-horse transmission</a:t>
                      </a:r>
                    </a:p>
                  </a:txBody>
                  <a:tcPr marL="18815" marR="18815" marT="9407" marB="9407" anchor="ctr">
                    <a:lnL>
                      <a:noFill/>
                    </a:lnL>
                    <a:lnR>
                      <a:noFill/>
                    </a:lnR>
                    <a:lnT>
                      <a:noFill/>
                    </a:lnT>
                    <a:lnB>
                      <a:noFill/>
                    </a:lnB>
                  </a:tcPr>
                </a:tc>
              </a:tr>
              <a:tr h="334669">
                <a:tc>
                  <a:txBody>
                    <a:bodyPr/>
                    <a:lstStyle/>
                    <a:p>
                      <a:r>
                        <a:rPr lang="en-US" sz="2000" b="1"/>
                        <a:t>Reservoir Host</a:t>
                      </a:r>
                      <a:endParaRPr lang="en-US" sz="2000"/>
                    </a:p>
                  </a:txBody>
                  <a:tcPr marL="18815" marR="18815" marT="9407" marB="9407" anchor="ctr">
                    <a:lnL>
                      <a:noFill/>
                    </a:lnL>
                    <a:lnR>
                      <a:noFill/>
                    </a:lnR>
                    <a:lnT>
                      <a:noFill/>
                    </a:lnT>
                    <a:lnB>
                      <a:noFill/>
                    </a:lnB>
                  </a:tcPr>
                </a:tc>
                <a:tc>
                  <a:txBody>
                    <a:bodyPr/>
                    <a:lstStyle/>
                    <a:p>
                      <a:r>
                        <a:rPr lang="en-US" sz="2000" dirty="0"/>
                        <a:t>Wild birds</a:t>
                      </a:r>
                    </a:p>
                  </a:txBody>
                  <a:tcPr marL="18815" marR="18815" marT="9407" marB="9407" anchor="ctr">
                    <a:lnL>
                      <a:noFill/>
                    </a:lnL>
                    <a:lnR>
                      <a:noFill/>
                    </a:lnR>
                    <a:lnT>
                      <a:noFill/>
                    </a:lnT>
                    <a:lnB>
                      <a:noFill/>
                    </a:lnB>
                  </a:tcPr>
                </a:tc>
                <a:tc>
                  <a:txBody>
                    <a:bodyPr/>
                    <a:lstStyle/>
                    <a:p>
                      <a:r>
                        <a:rPr lang="en-US" sz="2000"/>
                        <a:t>Birds and small mammals</a:t>
                      </a:r>
                    </a:p>
                  </a:txBody>
                  <a:tcPr marL="18815" marR="18815" marT="9407" marB="9407" anchor="ctr">
                    <a:lnL>
                      <a:noFill/>
                    </a:lnL>
                    <a:lnR>
                      <a:noFill/>
                    </a:lnR>
                    <a:lnT>
                      <a:noFill/>
                    </a:lnT>
                    <a:lnB>
                      <a:noFill/>
                    </a:lnB>
                  </a:tcPr>
                </a:tc>
                <a:tc>
                  <a:txBody>
                    <a:bodyPr/>
                    <a:lstStyle/>
                    <a:p>
                      <a:r>
                        <a:rPr lang="en-US" sz="2000"/>
                        <a:t>Rodents (especially forest-dwelling rodents)</a:t>
                      </a:r>
                    </a:p>
                  </a:txBody>
                  <a:tcPr marL="18815" marR="18815" marT="9407" marB="9407" anchor="ctr">
                    <a:lnL>
                      <a:noFill/>
                    </a:lnL>
                    <a:lnR>
                      <a:noFill/>
                    </a:lnR>
                    <a:lnT>
                      <a:noFill/>
                    </a:lnT>
                    <a:lnB>
                      <a:noFill/>
                    </a:lnB>
                  </a:tcPr>
                </a:tc>
              </a:tr>
              <a:tr h="334669">
                <a:tc>
                  <a:txBody>
                    <a:bodyPr/>
                    <a:lstStyle/>
                    <a:p>
                      <a:r>
                        <a:rPr lang="en-US" sz="2000" b="1"/>
                        <a:t>Dead-End Hosts</a:t>
                      </a:r>
                      <a:endParaRPr lang="en-US" sz="2000"/>
                    </a:p>
                  </a:txBody>
                  <a:tcPr marL="18815" marR="18815" marT="9407" marB="9407" anchor="ctr">
                    <a:lnL>
                      <a:noFill/>
                    </a:lnL>
                    <a:lnR>
                      <a:noFill/>
                    </a:lnR>
                    <a:lnT>
                      <a:noFill/>
                    </a:lnT>
                    <a:lnB>
                      <a:noFill/>
                    </a:lnB>
                  </a:tcPr>
                </a:tc>
                <a:tc>
                  <a:txBody>
                    <a:bodyPr/>
                    <a:lstStyle/>
                    <a:p>
                      <a:r>
                        <a:rPr lang="en-US" sz="2000" dirty="0"/>
                        <a:t>Humans and horses</a:t>
                      </a:r>
                    </a:p>
                  </a:txBody>
                  <a:tcPr marL="18815" marR="18815" marT="9407" marB="9407" anchor="ctr">
                    <a:lnL>
                      <a:noFill/>
                    </a:lnL>
                    <a:lnR>
                      <a:noFill/>
                    </a:lnR>
                    <a:lnT>
                      <a:noFill/>
                    </a:lnT>
                    <a:lnB>
                      <a:noFill/>
                    </a:lnB>
                  </a:tcPr>
                </a:tc>
                <a:tc>
                  <a:txBody>
                    <a:bodyPr/>
                    <a:lstStyle/>
                    <a:p>
                      <a:r>
                        <a:rPr lang="en-US" sz="2000"/>
                        <a:t>Humans and horses</a:t>
                      </a:r>
                    </a:p>
                  </a:txBody>
                  <a:tcPr marL="18815" marR="18815" marT="9407" marB="9407" anchor="ctr">
                    <a:lnL>
                      <a:noFill/>
                    </a:lnL>
                    <a:lnR>
                      <a:noFill/>
                    </a:lnR>
                    <a:lnT>
                      <a:noFill/>
                    </a:lnT>
                    <a:lnB>
                      <a:noFill/>
                    </a:lnB>
                  </a:tcPr>
                </a:tc>
                <a:tc>
                  <a:txBody>
                    <a:bodyPr/>
                    <a:lstStyle/>
                    <a:p>
                      <a:r>
                        <a:rPr lang="en-GB" sz="2000"/>
                        <a:t>Humans (in epizootics); horses are amplifying hosts</a:t>
                      </a:r>
                    </a:p>
                  </a:txBody>
                  <a:tcPr marL="18815" marR="18815" marT="9407" marB="9407" anchor="ctr">
                    <a:lnL>
                      <a:noFill/>
                    </a:lnL>
                    <a:lnR>
                      <a:noFill/>
                    </a:lnR>
                    <a:lnT>
                      <a:noFill/>
                    </a:lnT>
                    <a:lnB>
                      <a:noFill/>
                    </a:lnB>
                  </a:tcPr>
                </a:tc>
              </a:tr>
              <a:tr h="271628">
                <a:tc>
                  <a:txBody>
                    <a:bodyPr/>
                    <a:lstStyle/>
                    <a:p>
                      <a:r>
                        <a:rPr lang="en-US" sz="2000" b="1"/>
                        <a:t>Enzootic vs Epizootic Cycle</a:t>
                      </a:r>
                      <a:endParaRPr lang="en-US" sz="2000"/>
                    </a:p>
                  </a:txBody>
                  <a:tcPr marL="18815" marR="18815" marT="9407" marB="9407" anchor="ctr">
                    <a:lnL>
                      <a:noFill/>
                    </a:lnL>
                    <a:lnR>
                      <a:noFill/>
                    </a:lnR>
                    <a:lnT>
                      <a:noFill/>
                    </a:lnT>
                    <a:lnB>
                      <a:noFill/>
                    </a:lnB>
                  </a:tcPr>
                </a:tc>
                <a:tc>
                  <a:txBody>
                    <a:bodyPr/>
                    <a:lstStyle/>
                    <a:p>
                      <a:r>
                        <a:rPr lang="en-US" sz="2000"/>
                        <a:t>Enzootic with occasional epizootics</a:t>
                      </a:r>
                    </a:p>
                  </a:txBody>
                  <a:tcPr marL="18815" marR="18815" marT="9407" marB="9407" anchor="ctr">
                    <a:lnL>
                      <a:noFill/>
                    </a:lnL>
                    <a:lnR>
                      <a:noFill/>
                    </a:lnR>
                    <a:lnT>
                      <a:noFill/>
                    </a:lnT>
                    <a:lnB>
                      <a:noFill/>
                    </a:lnB>
                  </a:tcPr>
                </a:tc>
                <a:tc>
                  <a:txBody>
                    <a:bodyPr/>
                    <a:lstStyle/>
                    <a:p>
                      <a:r>
                        <a:rPr lang="en-US" sz="2000"/>
                        <a:t>Usually epizootic</a:t>
                      </a:r>
                    </a:p>
                  </a:txBody>
                  <a:tcPr marL="18815" marR="18815" marT="9407" marB="9407" anchor="ctr">
                    <a:lnL>
                      <a:noFill/>
                    </a:lnL>
                    <a:lnR>
                      <a:noFill/>
                    </a:lnR>
                    <a:lnT>
                      <a:noFill/>
                    </a:lnT>
                    <a:lnB>
                      <a:noFill/>
                    </a:lnB>
                  </a:tcPr>
                </a:tc>
                <a:tc>
                  <a:txBody>
                    <a:bodyPr/>
                    <a:lstStyle/>
                    <a:p>
                      <a:r>
                        <a:rPr lang="en-GB" sz="2000" dirty="0"/>
                        <a:t>Both enzootic and epizootic forms</a:t>
                      </a:r>
                    </a:p>
                  </a:txBody>
                  <a:tcPr marL="18815" marR="18815" marT="9407" marB="9407" anchor="ctr">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2400" y="685800"/>
          <a:ext cx="8610600" cy="4989684"/>
        </p:xfrm>
        <a:graphic>
          <a:graphicData uri="http://schemas.openxmlformats.org/drawingml/2006/table">
            <a:tbl>
              <a:tblPr/>
              <a:tblGrid>
                <a:gridCol w="2152650"/>
                <a:gridCol w="2152650"/>
                <a:gridCol w="2152650"/>
                <a:gridCol w="2152650"/>
              </a:tblGrid>
              <a:tr h="208584">
                <a:tc>
                  <a:txBody>
                    <a:bodyPr/>
                    <a:lstStyle/>
                    <a:p>
                      <a:r>
                        <a:rPr lang="en-US" sz="2000" b="1" dirty="0"/>
                        <a:t>Amplifying Host</a:t>
                      </a:r>
                      <a:endParaRPr lang="en-US" sz="2000" dirty="0"/>
                    </a:p>
                  </a:txBody>
                  <a:tcPr marL="18815" marR="18815" marT="9407" marB="9407" anchor="ctr">
                    <a:lnL>
                      <a:noFill/>
                    </a:lnL>
                    <a:lnR>
                      <a:noFill/>
                    </a:lnR>
                    <a:lnT>
                      <a:noFill/>
                    </a:lnT>
                    <a:lnB>
                      <a:noFill/>
                    </a:lnB>
                  </a:tcPr>
                </a:tc>
                <a:tc>
                  <a:txBody>
                    <a:bodyPr/>
                    <a:lstStyle/>
                    <a:p>
                      <a:r>
                        <a:rPr lang="en-US" sz="2000"/>
                        <a:t>Birds</a:t>
                      </a:r>
                    </a:p>
                  </a:txBody>
                  <a:tcPr marL="18815" marR="18815" marT="9407" marB="9407" anchor="ctr">
                    <a:lnL>
                      <a:noFill/>
                    </a:lnL>
                    <a:lnR>
                      <a:noFill/>
                    </a:lnR>
                    <a:lnT>
                      <a:noFill/>
                    </a:lnT>
                    <a:lnB>
                      <a:noFill/>
                    </a:lnB>
                  </a:tcPr>
                </a:tc>
                <a:tc>
                  <a:txBody>
                    <a:bodyPr/>
                    <a:lstStyle/>
                    <a:p>
                      <a:r>
                        <a:rPr lang="en-US" sz="2000"/>
                        <a:t>Birds</a:t>
                      </a:r>
                    </a:p>
                  </a:txBody>
                  <a:tcPr marL="18815" marR="18815" marT="9407" marB="9407" anchor="ctr">
                    <a:lnL>
                      <a:noFill/>
                    </a:lnL>
                    <a:lnR>
                      <a:noFill/>
                    </a:lnR>
                    <a:lnT>
                      <a:noFill/>
                    </a:lnT>
                    <a:lnB>
                      <a:noFill/>
                    </a:lnB>
                  </a:tcPr>
                </a:tc>
                <a:tc>
                  <a:txBody>
                    <a:bodyPr/>
                    <a:lstStyle/>
                    <a:p>
                      <a:r>
                        <a:rPr lang="en-GB" sz="2000" dirty="0"/>
                        <a:t>Horses and rodents (esp. in epizootics)</a:t>
                      </a:r>
                    </a:p>
                  </a:txBody>
                  <a:tcPr marL="18815" marR="18815" marT="9407" marB="9407" anchor="ctr">
                    <a:lnL>
                      <a:noFill/>
                    </a:lnL>
                    <a:lnR>
                      <a:noFill/>
                    </a:lnR>
                    <a:lnT>
                      <a:noFill/>
                    </a:lnT>
                    <a:lnB>
                      <a:noFill/>
                    </a:lnB>
                  </a:tcPr>
                </a:tc>
              </a:tr>
              <a:tr h="271628">
                <a:tc>
                  <a:txBody>
                    <a:bodyPr/>
                    <a:lstStyle/>
                    <a:p>
                      <a:r>
                        <a:rPr lang="en-GB" sz="2000" b="1" dirty="0"/>
                        <a:t>Case Fatality Rate in Humans</a:t>
                      </a:r>
                      <a:endParaRPr lang="en-GB" sz="2000" dirty="0"/>
                    </a:p>
                  </a:txBody>
                  <a:tcPr marL="18815" marR="18815" marT="9407" marB="9407" anchor="ctr">
                    <a:lnL>
                      <a:noFill/>
                    </a:lnL>
                    <a:lnR>
                      <a:noFill/>
                    </a:lnR>
                    <a:lnT>
                      <a:noFill/>
                    </a:lnT>
                    <a:lnB>
                      <a:noFill/>
                    </a:lnB>
                  </a:tcPr>
                </a:tc>
                <a:tc>
                  <a:txBody>
                    <a:bodyPr/>
                    <a:lstStyle/>
                    <a:p>
                      <a:r>
                        <a:rPr lang="en-US" sz="2000" dirty="0"/>
                        <a:t>High (30–70%)</a:t>
                      </a:r>
                    </a:p>
                  </a:txBody>
                  <a:tcPr marL="18815" marR="18815" marT="9407" marB="9407" anchor="ctr">
                    <a:lnL>
                      <a:noFill/>
                    </a:lnL>
                    <a:lnR>
                      <a:noFill/>
                    </a:lnR>
                    <a:lnT>
                      <a:noFill/>
                    </a:lnT>
                    <a:lnB>
                      <a:noFill/>
                    </a:lnB>
                  </a:tcPr>
                </a:tc>
                <a:tc>
                  <a:txBody>
                    <a:bodyPr/>
                    <a:lstStyle/>
                    <a:p>
                      <a:r>
                        <a:rPr lang="en-US" sz="2000" dirty="0"/>
                        <a:t>Low (3–7%)</a:t>
                      </a:r>
                    </a:p>
                  </a:txBody>
                  <a:tcPr marL="18815" marR="18815" marT="9407" marB="9407" anchor="ctr">
                    <a:lnL>
                      <a:noFill/>
                    </a:lnL>
                    <a:lnR>
                      <a:noFill/>
                    </a:lnR>
                    <a:lnT>
                      <a:noFill/>
                    </a:lnT>
                    <a:lnB>
                      <a:noFill/>
                    </a:lnB>
                  </a:tcPr>
                </a:tc>
                <a:tc>
                  <a:txBody>
                    <a:bodyPr/>
                    <a:lstStyle/>
                    <a:p>
                      <a:r>
                        <a:rPr lang="en-GB" sz="2000" dirty="0"/>
                        <a:t>Moderate (1–35%), depending on strain</a:t>
                      </a:r>
                    </a:p>
                  </a:txBody>
                  <a:tcPr marL="18815" marR="18815" marT="9407" marB="9407" anchor="ctr">
                    <a:lnL>
                      <a:noFill/>
                    </a:lnL>
                    <a:lnR>
                      <a:noFill/>
                    </a:lnR>
                    <a:lnT>
                      <a:noFill/>
                    </a:lnT>
                    <a:lnB>
                      <a:noFill/>
                    </a:lnB>
                  </a:tcPr>
                </a:tc>
              </a:tr>
              <a:tr h="208584">
                <a:tc>
                  <a:txBody>
                    <a:bodyPr/>
                    <a:lstStyle/>
                    <a:p>
                      <a:r>
                        <a:rPr lang="en-GB" sz="2000" b="1"/>
                        <a:t>Case Fatality Rate in Horses</a:t>
                      </a:r>
                      <a:endParaRPr lang="en-GB" sz="2000"/>
                    </a:p>
                  </a:txBody>
                  <a:tcPr marL="18815" marR="18815" marT="9407" marB="9407" anchor="ctr">
                    <a:lnL>
                      <a:noFill/>
                    </a:lnL>
                    <a:lnR>
                      <a:noFill/>
                    </a:lnR>
                    <a:lnT>
                      <a:noFill/>
                    </a:lnT>
                    <a:lnB>
                      <a:noFill/>
                    </a:lnB>
                  </a:tcPr>
                </a:tc>
                <a:tc>
                  <a:txBody>
                    <a:bodyPr/>
                    <a:lstStyle/>
                    <a:p>
                      <a:r>
                        <a:rPr lang="en-US" sz="2000"/>
                        <a:t>90%</a:t>
                      </a:r>
                    </a:p>
                  </a:txBody>
                  <a:tcPr marL="18815" marR="18815" marT="9407" marB="9407" anchor="ctr">
                    <a:lnL>
                      <a:noFill/>
                    </a:lnL>
                    <a:lnR>
                      <a:noFill/>
                    </a:lnR>
                    <a:lnT>
                      <a:noFill/>
                    </a:lnT>
                    <a:lnB>
                      <a:noFill/>
                    </a:lnB>
                  </a:tcPr>
                </a:tc>
                <a:tc>
                  <a:txBody>
                    <a:bodyPr/>
                    <a:lstStyle/>
                    <a:p>
                      <a:r>
                        <a:rPr lang="en-US" sz="2000" dirty="0"/>
                        <a:t>~20–50%</a:t>
                      </a:r>
                    </a:p>
                  </a:txBody>
                  <a:tcPr marL="18815" marR="18815" marT="9407" marB="9407" anchor="ctr">
                    <a:lnL>
                      <a:noFill/>
                    </a:lnL>
                    <a:lnR>
                      <a:noFill/>
                    </a:lnR>
                    <a:lnT>
                      <a:noFill/>
                    </a:lnT>
                    <a:lnB>
                      <a:noFill/>
                    </a:lnB>
                  </a:tcPr>
                </a:tc>
                <a:tc>
                  <a:txBody>
                    <a:bodyPr/>
                    <a:lstStyle/>
                    <a:p>
                      <a:r>
                        <a:rPr lang="en-US" sz="2000" dirty="0"/>
                        <a:t>50–80%</a:t>
                      </a:r>
                    </a:p>
                  </a:txBody>
                  <a:tcPr marL="18815" marR="18815" marT="9407" marB="9407" anchor="ctr">
                    <a:lnL>
                      <a:noFill/>
                    </a:lnL>
                    <a:lnR>
                      <a:noFill/>
                    </a:lnR>
                    <a:lnT>
                      <a:noFill/>
                    </a:lnT>
                    <a:lnB>
                      <a:noFill/>
                    </a:lnB>
                  </a:tcPr>
                </a:tc>
              </a:tr>
              <a:tr h="397712">
                <a:tc>
                  <a:txBody>
                    <a:bodyPr/>
                    <a:lstStyle/>
                    <a:p>
                      <a:r>
                        <a:rPr lang="en-US" sz="2000" b="1"/>
                        <a:t>Clinical Signs in Horses</a:t>
                      </a:r>
                      <a:endParaRPr lang="en-US" sz="2000"/>
                    </a:p>
                  </a:txBody>
                  <a:tcPr marL="18815" marR="18815" marT="9407" marB="9407" anchor="ctr">
                    <a:lnL>
                      <a:noFill/>
                    </a:lnL>
                    <a:lnR>
                      <a:noFill/>
                    </a:lnR>
                    <a:lnT>
                      <a:noFill/>
                    </a:lnT>
                    <a:lnB>
                      <a:noFill/>
                    </a:lnB>
                  </a:tcPr>
                </a:tc>
                <a:tc>
                  <a:txBody>
                    <a:bodyPr/>
                    <a:lstStyle/>
                    <a:p>
                      <a:r>
                        <a:rPr lang="en-US" sz="2000" dirty="0"/>
                        <a:t>Fever, anorexia, ataxia, head pressing, seizures, coma</a:t>
                      </a:r>
                    </a:p>
                  </a:txBody>
                  <a:tcPr marL="18815" marR="18815" marT="9407" marB="9407" anchor="ctr">
                    <a:lnL>
                      <a:noFill/>
                    </a:lnL>
                    <a:lnR>
                      <a:noFill/>
                    </a:lnR>
                    <a:lnT>
                      <a:noFill/>
                    </a:lnT>
                    <a:lnB>
                      <a:noFill/>
                    </a:lnB>
                  </a:tcPr>
                </a:tc>
                <a:tc>
                  <a:txBody>
                    <a:bodyPr/>
                    <a:lstStyle/>
                    <a:p>
                      <a:r>
                        <a:rPr lang="en-GB" sz="2000"/>
                        <a:t>Fever, depression, incoordination, mild neurologic signs</a:t>
                      </a:r>
                    </a:p>
                  </a:txBody>
                  <a:tcPr marL="18815" marR="18815" marT="9407" marB="9407" anchor="ctr">
                    <a:lnL>
                      <a:noFill/>
                    </a:lnL>
                    <a:lnR>
                      <a:noFill/>
                    </a:lnR>
                    <a:lnT>
                      <a:noFill/>
                    </a:lnT>
                    <a:lnB>
                      <a:noFill/>
                    </a:lnB>
                  </a:tcPr>
                </a:tc>
                <a:tc>
                  <a:txBody>
                    <a:bodyPr/>
                    <a:lstStyle/>
                    <a:p>
                      <a:r>
                        <a:rPr lang="en-GB" sz="2000" dirty="0"/>
                        <a:t>Similar neurologic signs with high </a:t>
                      </a:r>
                      <a:r>
                        <a:rPr lang="en-GB" sz="2000" dirty="0" err="1"/>
                        <a:t>viremia</a:t>
                      </a:r>
                      <a:endParaRPr lang="en-GB" sz="2000" dirty="0"/>
                    </a:p>
                  </a:txBody>
                  <a:tcPr marL="18815" marR="18815" marT="9407" marB="9407" anchor="ctr">
                    <a:lnL>
                      <a:noFill/>
                    </a:lnL>
                    <a:lnR>
                      <a:noFill/>
                    </a:lnR>
                    <a:lnT>
                      <a:noFill/>
                    </a:lnT>
                    <a:lnB>
                      <a:noFill/>
                    </a:lnB>
                  </a:tcPr>
                </a:tc>
              </a:tr>
              <a:tr h="271628">
                <a:tc>
                  <a:txBody>
                    <a:bodyPr/>
                    <a:lstStyle/>
                    <a:p>
                      <a:r>
                        <a:rPr lang="en-US" sz="2000" b="1"/>
                        <a:t>Pathogenesis</a:t>
                      </a:r>
                      <a:endParaRPr lang="en-US" sz="2000"/>
                    </a:p>
                  </a:txBody>
                  <a:tcPr marL="18815" marR="18815" marT="9407" marB="9407" anchor="ctr">
                    <a:lnL>
                      <a:noFill/>
                    </a:lnL>
                    <a:lnR>
                      <a:noFill/>
                    </a:lnR>
                    <a:lnT>
                      <a:noFill/>
                    </a:lnT>
                    <a:lnB>
                      <a:noFill/>
                    </a:lnB>
                  </a:tcPr>
                </a:tc>
                <a:tc>
                  <a:txBody>
                    <a:bodyPr/>
                    <a:lstStyle/>
                    <a:p>
                      <a:r>
                        <a:rPr lang="en-US" sz="2000"/>
                        <a:t>Severe encephalitis, vascular damage</a:t>
                      </a:r>
                    </a:p>
                  </a:txBody>
                  <a:tcPr marL="18815" marR="18815" marT="9407" marB="9407" anchor="ctr">
                    <a:lnL>
                      <a:noFill/>
                    </a:lnL>
                    <a:lnR>
                      <a:noFill/>
                    </a:lnR>
                    <a:lnT>
                      <a:noFill/>
                    </a:lnT>
                    <a:lnB>
                      <a:noFill/>
                    </a:lnB>
                  </a:tcPr>
                </a:tc>
                <a:tc>
                  <a:txBody>
                    <a:bodyPr/>
                    <a:lstStyle/>
                    <a:p>
                      <a:r>
                        <a:rPr lang="en-US" sz="2000"/>
                        <a:t>Less severe encephalitis</a:t>
                      </a:r>
                    </a:p>
                  </a:txBody>
                  <a:tcPr marL="18815" marR="18815" marT="9407" marB="9407" anchor="ctr">
                    <a:lnL>
                      <a:noFill/>
                    </a:lnL>
                    <a:lnR>
                      <a:noFill/>
                    </a:lnR>
                    <a:lnT>
                      <a:noFill/>
                    </a:lnT>
                    <a:lnB>
                      <a:noFill/>
                    </a:lnB>
                  </a:tcPr>
                </a:tc>
                <a:tc>
                  <a:txBody>
                    <a:bodyPr/>
                    <a:lstStyle/>
                    <a:p>
                      <a:r>
                        <a:rPr lang="en-US" sz="2000" dirty="0" err="1"/>
                        <a:t>Viremia</a:t>
                      </a:r>
                      <a:r>
                        <a:rPr lang="en-US" sz="2000" dirty="0"/>
                        <a:t> and encephalitis</a:t>
                      </a:r>
                    </a:p>
                  </a:txBody>
                  <a:tcPr marL="18815" marR="18815" marT="9407" marB="9407" anchor="ctr">
                    <a:lnL>
                      <a:noFill/>
                    </a:lnL>
                    <a:lnR>
                      <a:noFill/>
                    </a:lnR>
                    <a:lnT>
                      <a:noFill/>
                    </a:lnT>
                    <a:lnB>
                      <a:noFill/>
                    </a:lnB>
                  </a:tcPr>
                </a:tc>
              </a:tr>
              <a:tr h="334669">
                <a:tc>
                  <a:txBody>
                    <a:bodyPr/>
                    <a:lstStyle/>
                    <a:p>
                      <a:r>
                        <a:rPr lang="en-US" sz="2000" b="1"/>
                        <a:t>Human Disease</a:t>
                      </a:r>
                      <a:endParaRPr lang="en-US" sz="2000"/>
                    </a:p>
                  </a:txBody>
                  <a:tcPr marL="18815" marR="18815" marT="9407" marB="9407" anchor="ctr">
                    <a:lnL>
                      <a:noFill/>
                    </a:lnL>
                    <a:lnR>
                      <a:noFill/>
                    </a:lnR>
                    <a:lnT>
                      <a:noFill/>
                    </a:lnT>
                    <a:lnB>
                      <a:noFill/>
                    </a:lnB>
                  </a:tcPr>
                </a:tc>
                <a:tc>
                  <a:txBody>
                    <a:bodyPr/>
                    <a:lstStyle/>
                    <a:p>
                      <a:r>
                        <a:rPr lang="en-GB" sz="2000"/>
                        <a:t>Rare but often severe and fatal</a:t>
                      </a:r>
                    </a:p>
                  </a:txBody>
                  <a:tcPr marL="18815" marR="18815" marT="9407" marB="9407" anchor="ctr">
                    <a:lnL>
                      <a:noFill/>
                    </a:lnL>
                    <a:lnR>
                      <a:noFill/>
                    </a:lnR>
                    <a:lnT>
                      <a:noFill/>
                    </a:lnT>
                    <a:lnB>
                      <a:noFill/>
                    </a:lnB>
                  </a:tcPr>
                </a:tc>
                <a:tc>
                  <a:txBody>
                    <a:bodyPr/>
                    <a:lstStyle/>
                    <a:p>
                      <a:r>
                        <a:rPr lang="en-GB" sz="2000"/>
                        <a:t>Mild or asymptomatic to moderate encephalitis</a:t>
                      </a:r>
                    </a:p>
                  </a:txBody>
                  <a:tcPr marL="18815" marR="18815" marT="9407" marB="9407" anchor="ctr">
                    <a:lnL>
                      <a:noFill/>
                    </a:lnL>
                    <a:lnR>
                      <a:noFill/>
                    </a:lnR>
                    <a:lnT>
                      <a:noFill/>
                    </a:lnT>
                    <a:lnB>
                      <a:noFill/>
                    </a:lnB>
                  </a:tcPr>
                </a:tc>
                <a:tc>
                  <a:txBody>
                    <a:bodyPr/>
                    <a:lstStyle/>
                    <a:p>
                      <a:r>
                        <a:rPr lang="en-GB" sz="2000" dirty="0"/>
                        <a:t>Febrile illness to severe encephalitis</a:t>
                      </a:r>
                    </a:p>
                  </a:txBody>
                  <a:tcPr marL="18815" marR="18815" marT="9407" marB="9407" anchor="ctr">
                    <a:lnL>
                      <a:noFill/>
                    </a:lnL>
                    <a:lnR>
                      <a:noFill/>
                    </a:lnR>
                    <a:lnT>
                      <a:noFill/>
                    </a:lnT>
                    <a:lnB>
                      <a:noFill/>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4800" y="304800"/>
            <a:ext cx="8382000" cy="6248400"/>
          </a:xfrm>
        </p:spPr>
        <p:txBody>
          <a:bodyPr>
            <a:normAutofit/>
          </a:bodyPr>
          <a:lstStyle/>
          <a:p>
            <a:r>
              <a:rPr lang="en-IN" sz="2000" dirty="0" smtClean="0">
                <a:latin typeface="Arial" pitchFamily="34" charset="0"/>
                <a:cs typeface="Arial" pitchFamily="34" charset="0"/>
              </a:rPr>
              <a:t>Segment A also encodes a </a:t>
            </a:r>
            <a:r>
              <a:rPr lang="en-IN" sz="2000" b="1" dirty="0" err="1" smtClean="0">
                <a:latin typeface="Arial" pitchFamily="34" charset="0"/>
                <a:cs typeface="Arial" pitchFamily="34" charset="0"/>
              </a:rPr>
              <a:t>nonstructural</a:t>
            </a:r>
            <a:r>
              <a:rPr lang="en-IN" sz="2000" b="1" dirty="0" smtClean="0">
                <a:latin typeface="Arial" pitchFamily="34" charset="0"/>
                <a:cs typeface="Arial" pitchFamily="34" charset="0"/>
              </a:rPr>
              <a:t> protein </a:t>
            </a:r>
            <a:r>
              <a:rPr lang="en-IN" sz="2000" dirty="0" smtClean="0">
                <a:latin typeface="Arial" pitchFamily="34" charset="0"/>
                <a:cs typeface="Arial" pitchFamily="34" charset="0"/>
              </a:rPr>
              <a:t>of </a:t>
            </a:r>
            <a:r>
              <a:rPr lang="en-IN" sz="2000" b="1" dirty="0" smtClean="0">
                <a:latin typeface="Arial" pitchFamily="34" charset="0"/>
                <a:cs typeface="Arial" pitchFamily="34" charset="0"/>
              </a:rPr>
              <a:t>(VP5) </a:t>
            </a:r>
            <a:r>
              <a:rPr lang="en-IN" sz="2000" dirty="0" smtClean="0">
                <a:latin typeface="Arial" pitchFamily="34" charset="0"/>
                <a:cs typeface="Arial" pitchFamily="34" charset="0"/>
              </a:rPr>
              <a:t>from an overlapping open reading frame.</a:t>
            </a:r>
            <a:endParaRPr lang="en-IN" sz="2000" b="1" dirty="0" smtClean="0">
              <a:latin typeface="Arial" pitchFamily="34" charset="0"/>
              <a:cs typeface="Arial" pitchFamily="34" charset="0"/>
            </a:endParaRPr>
          </a:p>
          <a:p>
            <a:r>
              <a:rPr lang="en-IN" sz="2000" b="1" dirty="0" smtClean="0">
                <a:latin typeface="Arial" pitchFamily="34" charset="0"/>
                <a:cs typeface="Arial" pitchFamily="34" charset="0"/>
              </a:rPr>
              <a:t>Segment B</a:t>
            </a:r>
            <a:r>
              <a:rPr lang="en-IN" sz="2000" dirty="0" smtClean="0">
                <a:latin typeface="Arial" pitchFamily="34" charset="0"/>
                <a:cs typeface="Arial" pitchFamily="34" charset="0"/>
              </a:rPr>
              <a:t> is approximately 2.8–3.3 </a:t>
            </a:r>
            <a:r>
              <a:rPr lang="en-IN" sz="2000" dirty="0" err="1" smtClean="0">
                <a:latin typeface="Arial" pitchFamily="34" charset="0"/>
                <a:cs typeface="Arial" pitchFamily="34" charset="0"/>
              </a:rPr>
              <a:t>kbp</a:t>
            </a:r>
            <a:r>
              <a:rPr lang="en-IN" sz="2000" dirty="0" smtClean="0">
                <a:latin typeface="Arial" pitchFamily="34" charset="0"/>
                <a:cs typeface="Arial" pitchFamily="34" charset="0"/>
              </a:rPr>
              <a:t> in size and encodes VP1, which is the </a:t>
            </a:r>
            <a:r>
              <a:rPr lang="en-IN" sz="2000" dirty="0" smtClean="0">
                <a:solidFill>
                  <a:srgbClr val="FF0000"/>
                </a:solidFill>
                <a:latin typeface="Arial" pitchFamily="34" charset="0"/>
                <a:cs typeface="Arial" pitchFamily="34" charset="0"/>
              </a:rPr>
              <a:t>RNA dependent RNA polymerase</a:t>
            </a:r>
            <a:r>
              <a:rPr lang="en-IN" sz="2000" dirty="0" smtClean="0">
                <a:latin typeface="Arial" pitchFamily="34" charset="0"/>
                <a:cs typeface="Arial" pitchFamily="34" charset="0"/>
              </a:rPr>
              <a:t>. </a:t>
            </a:r>
          </a:p>
          <a:p>
            <a:r>
              <a:rPr lang="en-IN" sz="2000" dirty="0" smtClean="0">
                <a:latin typeface="Arial" pitchFamily="34" charset="0"/>
                <a:cs typeface="Arial" pitchFamily="34" charset="0"/>
              </a:rPr>
              <a:t>VP1 exists as a genome-linked protein (</a:t>
            </a:r>
            <a:r>
              <a:rPr lang="en-IN" sz="2000" dirty="0" err="1" smtClean="0">
                <a:latin typeface="Arial" pitchFamily="34" charset="0"/>
                <a:cs typeface="Arial" pitchFamily="34" charset="0"/>
              </a:rPr>
              <a:t>VPg</a:t>
            </a:r>
            <a:r>
              <a:rPr lang="en-IN" sz="2000" dirty="0" smtClean="0">
                <a:latin typeface="Arial" pitchFamily="34" charset="0"/>
                <a:cs typeface="Arial" pitchFamily="34" charset="0"/>
              </a:rPr>
              <a:t>) that circularizes segments A and B by tightly binding to their ends.</a:t>
            </a:r>
            <a:endParaRPr lang="en-IN" sz="2000" dirty="0">
              <a:latin typeface="Arial" pitchFamily="34" charset="0"/>
              <a:cs typeface="Arial" pitchFamily="34" charset="0"/>
            </a:endParaRPr>
          </a:p>
        </p:txBody>
      </p:sp>
      <p:sp>
        <p:nvSpPr>
          <p:cNvPr id="5" name="Rectangle 4"/>
          <p:cNvSpPr/>
          <p:nvPr/>
        </p:nvSpPr>
        <p:spPr>
          <a:xfrm>
            <a:off x="304800" y="5657671"/>
            <a:ext cx="8534400" cy="707886"/>
          </a:xfrm>
          <a:prstGeom prst="rect">
            <a:avLst/>
          </a:prstGeom>
        </p:spPr>
        <p:txBody>
          <a:bodyPr wrap="square">
            <a:spAutoFit/>
          </a:bodyPr>
          <a:lstStyle/>
          <a:p>
            <a:r>
              <a:rPr lang="en-IN" sz="2000" dirty="0" err="1" smtClean="0">
                <a:latin typeface="Arial" pitchFamily="34" charset="0"/>
                <a:cs typeface="Arial" pitchFamily="34" charset="0"/>
              </a:rPr>
              <a:t>Virions</a:t>
            </a:r>
            <a:r>
              <a:rPr lang="en-IN" sz="2000" dirty="0" smtClean="0">
                <a:latin typeface="Arial" pitchFamily="34" charset="0"/>
                <a:cs typeface="Arial" pitchFamily="34" charset="0"/>
              </a:rPr>
              <a:t> are relatively </a:t>
            </a:r>
            <a:r>
              <a:rPr lang="en-IN" sz="2000" b="1" dirty="0" smtClean="0">
                <a:latin typeface="Arial" pitchFamily="34" charset="0"/>
                <a:cs typeface="Arial" pitchFamily="34" charset="0"/>
              </a:rPr>
              <a:t>heat stable</a:t>
            </a:r>
            <a:r>
              <a:rPr lang="en-IN" sz="2000" dirty="0" smtClean="0">
                <a:latin typeface="Arial" pitchFamily="34" charset="0"/>
                <a:cs typeface="Arial" pitchFamily="34" charset="0"/>
              </a:rPr>
              <a:t>, and their infectivity is resistant to exposure at pH3 and to ether and chloroform.</a:t>
            </a:r>
            <a:endParaRPr lang="en-IN" sz="2000" dirty="0">
              <a:latin typeface="Arial" pitchFamily="34" charset="0"/>
              <a:cs typeface="Arial" pitchFamily="34" charset="0"/>
            </a:endParaRPr>
          </a:p>
        </p:txBody>
      </p:sp>
      <p:pic>
        <p:nvPicPr>
          <p:cNvPr id="25602" name="Picture 2" descr="Birnaviridae - an overview | ScienceDirect Topics"/>
          <p:cNvPicPr>
            <a:picLocks noChangeAspect="1" noChangeArrowheads="1"/>
          </p:cNvPicPr>
          <p:nvPr/>
        </p:nvPicPr>
        <p:blipFill>
          <a:blip r:embed="rId2"/>
          <a:srcRect/>
          <a:stretch>
            <a:fillRect/>
          </a:stretch>
        </p:blipFill>
        <p:spPr bwMode="auto">
          <a:xfrm>
            <a:off x="228600" y="2895600"/>
            <a:ext cx="8409084" cy="2346663"/>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IN" sz="3200" b="1" dirty="0" smtClean="0">
                <a:solidFill>
                  <a:srgbClr val="C00000"/>
                </a:solidFill>
                <a:latin typeface="Arial" pitchFamily="34" charset="0"/>
                <a:cs typeface="Arial" pitchFamily="34" charset="0"/>
              </a:rPr>
              <a:t>Viral replication</a:t>
            </a:r>
            <a:endParaRPr lang="en-IN" sz="3200" b="1" dirty="0">
              <a:solidFill>
                <a:srgbClr val="C00000"/>
              </a:solidFill>
              <a:latin typeface="Arial" pitchFamily="34" charset="0"/>
              <a:cs typeface="Arial" pitchFamily="34" charset="0"/>
            </a:endParaRPr>
          </a:p>
        </p:txBody>
      </p:sp>
      <p:sp>
        <p:nvSpPr>
          <p:cNvPr id="3" name="Content Placeholder 2"/>
          <p:cNvSpPr>
            <a:spLocks noGrp="1"/>
          </p:cNvSpPr>
          <p:nvPr>
            <p:ph idx="1"/>
          </p:nvPr>
        </p:nvSpPr>
        <p:spPr>
          <a:xfrm>
            <a:off x="304800" y="1066800"/>
            <a:ext cx="8382000" cy="5562600"/>
          </a:xfrm>
        </p:spPr>
        <p:txBody>
          <a:bodyPr>
            <a:normAutofit/>
          </a:bodyPr>
          <a:lstStyle/>
          <a:p>
            <a:r>
              <a:rPr lang="en-IN" sz="2400" dirty="0" err="1" smtClean="0">
                <a:latin typeface="Arial" pitchFamily="34" charset="0"/>
                <a:cs typeface="Arial" pitchFamily="34" charset="0"/>
              </a:rPr>
              <a:t>Birnaviruses</a:t>
            </a:r>
            <a:r>
              <a:rPr lang="en-IN" sz="2400" dirty="0" smtClean="0">
                <a:latin typeface="Arial" pitchFamily="34" charset="0"/>
                <a:cs typeface="Arial" pitchFamily="34" charset="0"/>
              </a:rPr>
              <a:t> replicate in the </a:t>
            </a:r>
            <a:r>
              <a:rPr lang="en-IN" sz="2400" b="1" dirty="0" smtClean="0">
                <a:latin typeface="Arial" pitchFamily="34" charset="0"/>
                <a:cs typeface="Arial" pitchFamily="34" charset="0"/>
              </a:rPr>
              <a:t>cytoplasm</a:t>
            </a:r>
            <a:r>
              <a:rPr lang="en-IN" sz="2400" dirty="0" smtClean="0">
                <a:latin typeface="Arial" pitchFamily="34" charset="0"/>
                <a:cs typeface="Arial" pitchFamily="34" charset="0"/>
              </a:rPr>
              <a:t> without greatly depressing cellular RNA or protein synthesis.</a:t>
            </a:r>
          </a:p>
          <a:p>
            <a:endParaRPr lang="en-IN" sz="2400" dirty="0" smtClean="0">
              <a:latin typeface="Arial" pitchFamily="34" charset="0"/>
              <a:cs typeface="Arial" pitchFamily="34" charset="0"/>
            </a:endParaRPr>
          </a:p>
          <a:p>
            <a:r>
              <a:rPr lang="en-IN" sz="2400" dirty="0" smtClean="0">
                <a:latin typeface="Arial" pitchFamily="34" charset="0"/>
                <a:cs typeface="Arial" pitchFamily="34" charset="0"/>
              </a:rPr>
              <a:t>Transcription, defined as the synthesis of viral (+)-strands from a </a:t>
            </a:r>
            <a:r>
              <a:rPr lang="en-IN" sz="2400" dirty="0" err="1" smtClean="0">
                <a:latin typeface="Arial" pitchFamily="34" charset="0"/>
                <a:cs typeface="Arial" pitchFamily="34" charset="0"/>
              </a:rPr>
              <a:t>dsRNA</a:t>
            </a:r>
            <a:r>
              <a:rPr lang="en-IN" sz="2400" dirty="0" smtClean="0">
                <a:latin typeface="Arial" pitchFamily="34" charset="0"/>
                <a:cs typeface="Arial" pitchFamily="34" charset="0"/>
              </a:rPr>
              <a:t> template, takes place within viral particles or core particles by a </a:t>
            </a:r>
            <a:r>
              <a:rPr lang="en-IN" sz="2400" dirty="0" err="1" smtClean="0">
                <a:latin typeface="Arial" pitchFamily="34" charset="0"/>
                <a:cs typeface="Arial" pitchFamily="34" charset="0"/>
              </a:rPr>
              <a:t>virion</a:t>
            </a:r>
            <a:r>
              <a:rPr lang="en-IN" sz="2400" dirty="0" smtClean="0">
                <a:latin typeface="Arial" pitchFamily="34" charset="0"/>
                <a:cs typeface="Arial" pitchFamily="34" charset="0"/>
              </a:rPr>
              <a:t>-associated RNA-dependent RNA polymerase (transcriptase) that will both serve for translation and/or replication. </a:t>
            </a:r>
          </a:p>
        </p:txBody>
      </p:sp>
    </p:spTree>
    <p:extLst>
      <p:ext uri="{BB962C8B-B14F-4D97-AF65-F5344CB8AC3E}">
        <p14:creationId xmlns="" xmlns:p14="http://schemas.microsoft.com/office/powerpoint/2010/main" val="313196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IN" dirty="0" smtClean="0">
                <a:latin typeface="Arial" pitchFamily="34" charset="0"/>
                <a:cs typeface="Arial" pitchFamily="34" charset="0"/>
              </a:rPr>
              <a:t>The new (+)-strands are generally extruded from the viral particles. </a:t>
            </a:r>
          </a:p>
          <a:p>
            <a:r>
              <a:rPr lang="en-IN" dirty="0" smtClean="0">
                <a:latin typeface="Arial" pitchFamily="34" charset="0"/>
                <a:cs typeface="Arial" pitchFamily="34" charset="0"/>
              </a:rPr>
              <a:t>These (+)-strands are then translated to make viral proteins.</a:t>
            </a:r>
          </a:p>
          <a:p>
            <a:r>
              <a:rPr lang="en-IN" dirty="0" smtClean="0">
                <a:latin typeface="Arial" pitchFamily="34" charset="0"/>
                <a:cs typeface="Arial" pitchFamily="34" charset="0"/>
              </a:rPr>
              <a:t> It is then the same (+)-strands that are packaged to make new particles or </a:t>
            </a:r>
            <a:r>
              <a:rPr lang="en-IN" dirty="0" err="1" smtClean="0">
                <a:latin typeface="Arial" pitchFamily="34" charset="0"/>
                <a:cs typeface="Arial" pitchFamily="34" charset="0"/>
              </a:rPr>
              <a:t>subviral</a:t>
            </a:r>
            <a:r>
              <a:rPr lang="en-IN" dirty="0" smtClean="0">
                <a:latin typeface="Arial" pitchFamily="34" charset="0"/>
                <a:cs typeface="Arial" pitchFamily="34" charset="0"/>
              </a:rPr>
              <a:t> particles. </a:t>
            </a:r>
          </a:p>
          <a:p>
            <a:r>
              <a:rPr lang="en-IN" dirty="0" smtClean="0">
                <a:latin typeface="Arial" pitchFamily="34" charset="0"/>
                <a:cs typeface="Arial" pitchFamily="34" charset="0"/>
              </a:rPr>
              <a:t>Once the new particles or cores have formed, (-)-strand synthesis on the (+)- strand template (replication) completes the formation of new </a:t>
            </a:r>
            <a:r>
              <a:rPr lang="en-IN" dirty="0" err="1" smtClean="0">
                <a:latin typeface="Arial" pitchFamily="34" charset="0"/>
                <a:cs typeface="Arial" pitchFamily="34" charset="0"/>
              </a:rPr>
              <a:t>dsRNA</a:t>
            </a:r>
            <a:endParaRPr lang="en-IN" dirty="0" smtClean="0">
              <a:latin typeface="Arial" pitchFamily="34" charset="0"/>
              <a:cs typeface="Arial" pitchFamily="34" charset="0"/>
            </a:endParaRPr>
          </a:p>
          <a:p>
            <a:r>
              <a:rPr lang="en-IN" dirty="0" smtClean="0">
                <a:latin typeface="Arial" pitchFamily="34" charset="0"/>
                <a:cs typeface="Arial" pitchFamily="34" charset="0"/>
              </a:rPr>
              <a:t>Mature </a:t>
            </a:r>
            <a:r>
              <a:rPr lang="en-IN" dirty="0" err="1" smtClean="0">
                <a:latin typeface="Arial" pitchFamily="34" charset="0"/>
                <a:cs typeface="Arial" pitchFamily="34" charset="0"/>
              </a:rPr>
              <a:t>virions</a:t>
            </a:r>
            <a:r>
              <a:rPr lang="en-IN" dirty="0" smtClean="0">
                <a:latin typeface="Arial" pitchFamily="34" charset="0"/>
                <a:cs typeface="Arial" pitchFamily="34" charset="0"/>
              </a:rPr>
              <a:t> are released by budding.</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1461</TotalTime>
  <Words>2824</Words>
  <Application>Microsoft Office PowerPoint</Application>
  <PresentationFormat>On-screen Show (4:3)</PresentationFormat>
  <Paragraphs>274</Paragraphs>
  <Slides>61</Slides>
  <Notes>2</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BIRNAVIRIDAE </vt:lpstr>
      <vt:lpstr>INTRODUCTION</vt:lpstr>
      <vt:lpstr>Slide 3</vt:lpstr>
      <vt:lpstr>Viral Characteristics</vt:lpstr>
      <vt:lpstr>Slide 5</vt:lpstr>
      <vt:lpstr>Slide 6</vt:lpstr>
      <vt:lpstr>Slide 7</vt:lpstr>
      <vt:lpstr>Viral replication</vt:lpstr>
      <vt:lpstr>Slide 9</vt:lpstr>
      <vt:lpstr>Infectious Bursal disease (IBD)</vt:lpstr>
      <vt:lpstr>Slide 11</vt:lpstr>
      <vt:lpstr>Role of Bursa in IBD</vt:lpstr>
      <vt:lpstr>Slide 13</vt:lpstr>
      <vt:lpstr>Slide 14</vt:lpstr>
      <vt:lpstr>PATHO/SERO TYPES OF IBDV :  </vt:lpstr>
      <vt:lpstr>TRANSMISSION </vt:lpstr>
      <vt:lpstr>Slide 17</vt:lpstr>
      <vt:lpstr>CLINICAL SIGNS</vt:lpstr>
      <vt:lpstr>CLINICAL FORM</vt:lpstr>
      <vt:lpstr>Slide 20</vt:lpstr>
      <vt:lpstr>SUBCLINICAL FORM</vt:lpstr>
      <vt:lpstr>PM LESIONS</vt:lpstr>
      <vt:lpstr>Slide 23</vt:lpstr>
      <vt:lpstr>Slide 24</vt:lpstr>
      <vt:lpstr>Slide 25</vt:lpstr>
      <vt:lpstr>Slide 26</vt:lpstr>
      <vt:lpstr>Slide 27</vt:lpstr>
      <vt:lpstr>Slide 28</vt:lpstr>
      <vt:lpstr>VACCINATION </vt:lpstr>
      <vt:lpstr>VACCINES </vt:lpstr>
      <vt:lpstr>Family Togaviridae (small, enveloped viruses with single-stranded positive-sense RNA genomes) </vt:lpstr>
      <vt:lpstr>General characteristics</vt:lpstr>
      <vt:lpstr>Slide 33</vt:lpstr>
      <vt:lpstr>Alphavirus </vt:lpstr>
      <vt:lpstr>Slide 35</vt:lpstr>
      <vt:lpstr>VIRION PROPERTIES</vt:lpstr>
      <vt:lpstr>Slide 37</vt:lpstr>
      <vt:lpstr>Slide 38</vt:lpstr>
      <vt:lpstr>Slide 39</vt:lpstr>
      <vt:lpstr>Slide 40</vt:lpstr>
      <vt:lpstr>Replication</vt:lpstr>
      <vt:lpstr>Slide 42</vt:lpstr>
      <vt:lpstr>Slide 43</vt:lpstr>
      <vt:lpstr>Physiochemical and physical properties </vt:lpstr>
      <vt:lpstr>DISEASES IN DOMESTIC ANIMALS AND ZOONOTIC DISEASES OF HUMANS</vt:lpstr>
      <vt:lpstr>Epidemiology </vt:lpstr>
      <vt:lpstr>Transmission </vt:lpstr>
      <vt:lpstr>TRANSMISSION OF EEE</vt:lpstr>
      <vt:lpstr>Slide 49</vt:lpstr>
      <vt:lpstr>Venezuelan Equine Encephalomyelitis Viruses</vt:lpstr>
      <vt:lpstr>Pathogenesis</vt:lpstr>
      <vt:lpstr>Slide 52</vt:lpstr>
      <vt:lpstr>Clinical findings</vt:lpstr>
      <vt:lpstr>Slide 54</vt:lpstr>
      <vt:lpstr>Slide 55</vt:lpstr>
      <vt:lpstr>Necropsy findings</vt:lpstr>
      <vt:lpstr>Diagnosis </vt:lpstr>
      <vt:lpstr>Slide 58</vt:lpstr>
      <vt:lpstr>Control / vaccines</vt:lpstr>
      <vt:lpstr>Slide 60</vt:lpstr>
      <vt:lpstr>Slide 61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BIRNAVIRIDAE </dc:title>
  <dc:creator>taruna bhati</dc:creator>
  <cp:lastModifiedBy>RATHORE</cp:lastModifiedBy>
  <cp:revision>79</cp:revision>
  <dcterms:created xsi:type="dcterms:W3CDTF">2006-08-16T00:00:00Z</dcterms:created>
  <dcterms:modified xsi:type="dcterms:W3CDTF">2025-07-01T09:52:43Z</dcterms:modified>
</cp:coreProperties>
</file>